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handoutMasterIdLst>
    <p:handoutMasterId r:id="rId51"/>
  </p:handoutMasterIdLst>
  <p:sldIdLst>
    <p:sldId id="354" r:id="rId2"/>
    <p:sldId id="474" r:id="rId3"/>
    <p:sldId id="403" r:id="rId4"/>
    <p:sldId id="404" r:id="rId5"/>
    <p:sldId id="405" r:id="rId6"/>
    <p:sldId id="406" r:id="rId7"/>
    <p:sldId id="410" r:id="rId8"/>
    <p:sldId id="323" r:id="rId9"/>
    <p:sldId id="411" r:id="rId10"/>
    <p:sldId id="441" r:id="rId11"/>
    <p:sldId id="409" r:id="rId12"/>
    <p:sldId id="472" r:id="rId13"/>
    <p:sldId id="407" r:id="rId14"/>
    <p:sldId id="408" r:id="rId15"/>
    <p:sldId id="416" r:id="rId16"/>
    <p:sldId id="414" r:id="rId17"/>
    <p:sldId id="473" r:id="rId18"/>
    <p:sldId id="415" r:id="rId19"/>
    <p:sldId id="417" r:id="rId20"/>
    <p:sldId id="418" r:id="rId21"/>
    <p:sldId id="419" r:id="rId22"/>
    <p:sldId id="381" r:id="rId23"/>
    <p:sldId id="420" r:id="rId24"/>
    <p:sldId id="421" r:id="rId25"/>
    <p:sldId id="423" r:id="rId26"/>
    <p:sldId id="424" r:id="rId27"/>
    <p:sldId id="471" r:id="rId28"/>
    <p:sldId id="428" r:id="rId29"/>
    <p:sldId id="460" r:id="rId30"/>
    <p:sldId id="459" r:id="rId31"/>
    <p:sldId id="463" r:id="rId32"/>
    <p:sldId id="464" r:id="rId33"/>
    <p:sldId id="461" r:id="rId34"/>
    <p:sldId id="438" r:id="rId35"/>
    <p:sldId id="439" r:id="rId36"/>
    <p:sldId id="440" r:id="rId37"/>
    <p:sldId id="442" r:id="rId38"/>
    <p:sldId id="469" r:id="rId39"/>
    <p:sldId id="443" r:id="rId40"/>
    <p:sldId id="444" r:id="rId41"/>
    <p:sldId id="445" r:id="rId42"/>
    <p:sldId id="458" r:id="rId43"/>
    <p:sldId id="446" r:id="rId44"/>
    <p:sldId id="447" r:id="rId45"/>
    <p:sldId id="448" r:id="rId46"/>
    <p:sldId id="451" r:id="rId47"/>
    <p:sldId id="450" r:id="rId48"/>
    <p:sldId id="452" r:id="rId49"/>
  </p:sldIdLst>
  <p:sldSz cx="9906000" cy="6858000" type="A4"/>
  <p:notesSz cx="10234613" cy="70993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mc="http://schemas.openxmlformats.org/markup-compatibility/2006" xmlns:mv="urn:schemas-microsoft-com:mac:vml" xmlns:p15="http://schemas.microsoft.com/office/powerpoint/2012/main" xmlns="">
        <p15:guide id="1" orient="horz" pos="3155">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A90B"/>
    <a:srgbClr val="EA9416"/>
    <a:srgbClr val="FFFFFF"/>
    <a:srgbClr val="97D256"/>
    <a:srgbClr val="C50303"/>
    <a:srgbClr val="9E301E"/>
    <a:srgbClr val="740000"/>
    <a:srgbClr val="B08600"/>
    <a:srgbClr val="D6A300"/>
    <a:srgbClr val="6780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79478" autoAdjust="0"/>
  </p:normalViewPr>
  <p:slideViewPr>
    <p:cSldViewPr>
      <p:cViewPr>
        <p:scale>
          <a:sx n="60" d="100"/>
          <a:sy n="60" d="100"/>
        </p:scale>
        <p:origin x="-1596" y="-66"/>
      </p:cViewPr>
      <p:guideLst>
        <p:guide orient="horz" pos="2160"/>
        <p:guide pos="3120"/>
      </p:guideLst>
    </p:cSldViewPr>
  </p:slideViewPr>
  <p:outlineViewPr>
    <p:cViewPr>
      <p:scale>
        <a:sx n="33" d="100"/>
        <a:sy n="33" d="100"/>
      </p:scale>
      <p:origin x="0" y="-2844"/>
    </p:cViewPr>
  </p:outlineViewPr>
  <p:notesTextViewPr>
    <p:cViewPr>
      <p:scale>
        <a:sx n="100" d="100"/>
        <a:sy n="100" d="100"/>
      </p:scale>
      <p:origin x="0" y="0"/>
    </p:cViewPr>
  </p:notesTextViewPr>
  <p:sorterViewPr>
    <p:cViewPr>
      <p:scale>
        <a:sx n="67" d="100"/>
        <a:sy n="67" d="100"/>
      </p:scale>
      <p:origin x="0" y="-5136"/>
    </p:cViewPr>
  </p:sorterViewPr>
  <p:notesViewPr>
    <p:cSldViewPr snapToGrid="0" snapToObjects="1">
      <p:cViewPr varScale="1">
        <p:scale>
          <a:sx n="81" d="100"/>
          <a:sy n="81" d="100"/>
        </p:scale>
        <p:origin x="-3954" y="-78"/>
      </p:cViewPr>
      <p:guideLst>
        <p:guide orient="horz" pos="2236"/>
        <p:guide pos="322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4434998" cy="354965"/>
          </a:xfrm>
          <a:prstGeom prst="rect">
            <a:avLst/>
          </a:prstGeom>
        </p:spPr>
        <p:txBody>
          <a:bodyPr vert="horz" lIns="99042" tIns="49522" rIns="99042" bIns="49522" rtlCol="0"/>
          <a:lstStyle>
            <a:lvl1pPr algn="l">
              <a:defRPr sz="1300"/>
            </a:lvl1pPr>
          </a:lstStyle>
          <a:p>
            <a:endParaRPr lang="it-IT"/>
          </a:p>
        </p:txBody>
      </p:sp>
      <p:sp>
        <p:nvSpPr>
          <p:cNvPr id="3" name="Segnaposto data 2"/>
          <p:cNvSpPr>
            <a:spLocks noGrp="1"/>
          </p:cNvSpPr>
          <p:nvPr>
            <p:ph type="dt" sz="quarter" idx="1"/>
          </p:nvPr>
        </p:nvSpPr>
        <p:spPr>
          <a:xfrm>
            <a:off x="5797248" y="0"/>
            <a:ext cx="4434998" cy="354965"/>
          </a:xfrm>
          <a:prstGeom prst="rect">
            <a:avLst/>
          </a:prstGeom>
        </p:spPr>
        <p:txBody>
          <a:bodyPr vert="horz" lIns="99042" tIns="49522" rIns="99042" bIns="49522" rtlCol="0"/>
          <a:lstStyle>
            <a:lvl1pPr algn="r">
              <a:defRPr sz="1300"/>
            </a:lvl1pPr>
          </a:lstStyle>
          <a:p>
            <a:fld id="{E40BD54A-32D3-1C4B-952E-2E6C376640E2}" type="datetimeFigureOut">
              <a:rPr lang="it-IT" smtClean="0"/>
              <a:pPr/>
              <a:t>19/11/2013</a:t>
            </a:fld>
            <a:endParaRPr lang="it-IT"/>
          </a:p>
        </p:txBody>
      </p:sp>
      <p:sp>
        <p:nvSpPr>
          <p:cNvPr id="4" name="Segnaposto piè di pagina 3"/>
          <p:cNvSpPr>
            <a:spLocks noGrp="1"/>
          </p:cNvSpPr>
          <p:nvPr>
            <p:ph type="ftr" sz="quarter" idx="2"/>
          </p:nvPr>
        </p:nvSpPr>
        <p:spPr>
          <a:xfrm>
            <a:off x="2" y="6743104"/>
            <a:ext cx="4434998" cy="354965"/>
          </a:xfrm>
          <a:prstGeom prst="rect">
            <a:avLst/>
          </a:prstGeom>
        </p:spPr>
        <p:txBody>
          <a:bodyPr vert="horz" lIns="99042" tIns="49522" rIns="99042" bIns="49522" rtlCol="0" anchor="b"/>
          <a:lstStyle>
            <a:lvl1pPr algn="l">
              <a:defRPr sz="1300"/>
            </a:lvl1pPr>
          </a:lstStyle>
          <a:p>
            <a:endParaRPr lang="it-IT"/>
          </a:p>
        </p:txBody>
      </p:sp>
      <p:sp>
        <p:nvSpPr>
          <p:cNvPr id="5" name="Segnaposto numero diapositiva 4"/>
          <p:cNvSpPr>
            <a:spLocks noGrp="1"/>
          </p:cNvSpPr>
          <p:nvPr>
            <p:ph type="sldNum" sz="quarter" idx="3"/>
          </p:nvPr>
        </p:nvSpPr>
        <p:spPr>
          <a:xfrm>
            <a:off x="5797248" y="6743104"/>
            <a:ext cx="4434998" cy="354965"/>
          </a:xfrm>
          <a:prstGeom prst="rect">
            <a:avLst/>
          </a:prstGeom>
        </p:spPr>
        <p:txBody>
          <a:bodyPr vert="horz" lIns="99042" tIns="49522" rIns="99042" bIns="49522" rtlCol="0" anchor="b"/>
          <a:lstStyle>
            <a:lvl1pPr algn="r">
              <a:defRPr sz="1300"/>
            </a:lvl1pPr>
          </a:lstStyle>
          <a:p>
            <a:fld id="{CC4591A0-A21B-AB46-AA0A-7275C5C30E21}" type="slidenum">
              <a:rPr lang="it-IT" smtClean="0"/>
              <a:pPr/>
              <a:t>‹N›</a:t>
            </a:fld>
            <a:endParaRPr lang="it-IT"/>
          </a:p>
        </p:txBody>
      </p:sp>
    </p:spTree>
    <p:extLst>
      <p:ext uri="{BB962C8B-B14F-4D97-AF65-F5344CB8AC3E}">
        <p14:creationId xmlns:p14="http://schemas.microsoft.com/office/powerpoint/2010/main" val="1242063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4434998" cy="354965"/>
          </a:xfrm>
          <a:prstGeom prst="rect">
            <a:avLst/>
          </a:prstGeom>
        </p:spPr>
        <p:txBody>
          <a:bodyPr vert="horz" lIns="99042" tIns="49522" rIns="99042" bIns="49522" rtlCol="0"/>
          <a:lstStyle>
            <a:lvl1pPr algn="l">
              <a:defRPr sz="1300"/>
            </a:lvl1pPr>
          </a:lstStyle>
          <a:p>
            <a:endParaRPr lang="it-IT"/>
          </a:p>
        </p:txBody>
      </p:sp>
      <p:sp>
        <p:nvSpPr>
          <p:cNvPr id="3" name="Segnaposto data 2"/>
          <p:cNvSpPr>
            <a:spLocks noGrp="1"/>
          </p:cNvSpPr>
          <p:nvPr>
            <p:ph type="dt" idx="1"/>
          </p:nvPr>
        </p:nvSpPr>
        <p:spPr>
          <a:xfrm>
            <a:off x="5797248" y="0"/>
            <a:ext cx="4434998" cy="354965"/>
          </a:xfrm>
          <a:prstGeom prst="rect">
            <a:avLst/>
          </a:prstGeom>
        </p:spPr>
        <p:txBody>
          <a:bodyPr vert="horz" lIns="99042" tIns="49522" rIns="99042" bIns="49522" rtlCol="0"/>
          <a:lstStyle>
            <a:lvl1pPr algn="r">
              <a:defRPr sz="1300"/>
            </a:lvl1pPr>
          </a:lstStyle>
          <a:p>
            <a:fld id="{474B3673-8293-4145-B264-10070465D7A4}" type="datetimeFigureOut">
              <a:rPr lang="it-IT" smtClean="0"/>
              <a:pPr/>
              <a:t>19/11/2013</a:t>
            </a:fld>
            <a:endParaRPr lang="it-IT"/>
          </a:p>
        </p:txBody>
      </p:sp>
      <p:sp>
        <p:nvSpPr>
          <p:cNvPr id="4" name="Segnaposto immagine diapositiva 3"/>
          <p:cNvSpPr>
            <a:spLocks noGrp="1" noRot="1" noChangeAspect="1"/>
          </p:cNvSpPr>
          <p:nvPr>
            <p:ph type="sldImg" idx="2"/>
          </p:nvPr>
        </p:nvSpPr>
        <p:spPr>
          <a:xfrm>
            <a:off x="3194050" y="531813"/>
            <a:ext cx="3846513" cy="2662237"/>
          </a:xfrm>
          <a:prstGeom prst="rect">
            <a:avLst/>
          </a:prstGeom>
          <a:noFill/>
          <a:ln w="12700">
            <a:solidFill>
              <a:prstClr val="black"/>
            </a:solidFill>
          </a:ln>
        </p:spPr>
        <p:txBody>
          <a:bodyPr vert="horz" lIns="99042" tIns="49522" rIns="99042" bIns="49522" rtlCol="0" anchor="ctr"/>
          <a:lstStyle/>
          <a:p>
            <a:endParaRPr lang="it-IT"/>
          </a:p>
        </p:txBody>
      </p:sp>
      <p:sp>
        <p:nvSpPr>
          <p:cNvPr id="5" name="Segnaposto note 4"/>
          <p:cNvSpPr>
            <a:spLocks noGrp="1"/>
          </p:cNvSpPr>
          <p:nvPr>
            <p:ph type="body" sz="quarter" idx="3"/>
          </p:nvPr>
        </p:nvSpPr>
        <p:spPr>
          <a:xfrm>
            <a:off x="1023463" y="3372168"/>
            <a:ext cx="8187690" cy="3194685"/>
          </a:xfrm>
          <a:prstGeom prst="rect">
            <a:avLst/>
          </a:prstGeom>
        </p:spPr>
        <p:txBody>
          <a:bodyPr vert="horz" lIns="99042" tIns="49522" rIns="99042" bIns="49522"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2" y="6743104"/>
            <a:ext cx="4434998" cy="354965"/>
          </a:xfrm>
          <a:prstGeom prst="rect">
            <a:avLst/>
          </a:prstGeom>
        </p:spPr>
        <p:txBody>
          <a:bodyPr vert="horz" lIns="99042" tIns="49522" rIns="99042" bIns="49522" rtlCol="0" anchor="b"/>
          <a:lstStyle>
            <a:lvl1pPr algn="l">
              <a:defRPr sz="1300"/>
            </a:lvl1pPr>
          </a:lstStyle>
          <a:p>
            <a:endParaRPr lang="it-IT"/>
          </a:p>
        </p:txBody>
      </p:sp>
      <p:sp>
        <p:nvSpPr>
          <p:cNvPr id="7" name="Segnaposto numero diapositiva 6"/>
          <p:cNvSpPr>
            <a:spLocks noGrp="1"/>
          </p:cNvSpPr>
          <p:nvPr>
            <p:ph type="sldNum" sz="quarter" idx="5"/>
          </p:nvPr>
        </p:nvSpPr>
        <p:spPr>
          <a:xfrm>
            <a:off x="5797248" y="6743104"/>
            <a:ext cx="4434998" cy="354965"/>
          </a:xfrm>
          <a:prstGeom prst="rect">
            <a:avLst/>
          </a:prstGeom>
        </p:spPr>
        <p:txBody>
          <a:bodyPr vert="horz" lIns="99042" tIns="49522" rIns="99042" bIns="49522" rtlCol="0" anchor="b"/>
          <a:lstStyle>
            <a:lvl1pPr algn="r">
              <a:defRPr sz="1300"/>
            </a:lvl1pPr>
          </a:lstStyle>
          <a:p>
            <a:fld id="{E014BFE6-B164-45EC-925E-D3EEF65F767E}" type="slidenum">
              <a:rPr lang="it-IT" smtClean="0"/>
              <a:pPr/>
              <a:t>‹N›</a:t>
            </a:fld>
            <a:endParaRPr lang="it-IT"/>
          </a:p>
        </p:txBody>
      </p:sp>
    </p:spTree>
    <p:extLst>
      <p:ext uri="{BB962C8B-B14F-4D97-AF65-F5344CB8AC3E}">
        <p14:creationId xmlns:p14="http://schemas.microsoft.com/office/powerpoint/2010/main" val="152642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194050" y="531813"/>
            <a:ext cx="3846513" cy="2662237"/>
          </a:xfrm>
        </p:spPr>
      </p:sp>
      <p:sp>
        <p:nvSpPr>
          <p:cNvPr id="3" name="Segnaposto note 2"/>
          <p:cNvSpPr>
            <a:spLocks noGrp="1"/>
          </p:cNvSpPr>
          <p:nvPr>
            <p:ph type="body" idx="1"/>
          </p:nvPr>
        </p:nvSpPr>
        <p:spPr/>
        <p:txBody>
          <a:bodyPr>
            <a:normAutofit/>
          </a:bodyPr>
          <a:lstStyle/>
          <a:p>
            <a:r>
              <a:rPr lang="it-IT" dirty="0" smtClean="0"/>
              <a:t>Buonasera</a:t>
            </a:r>
            <a:r>
              <a:rPr lang="it-IT" baseline="0" dirty="0" smtClean="0"/>
              <a:t> e benvenuti a tutti.</a:t>
            </a:r>
          </a:p>
          <a:p>
            <a:endParaRPr lang="it-IT" baseline="0" dirty="0" smtClean="0"/>
          </a:p>
          <a:p>
            <a:r>
              <a:rPr lang="it-IT" baseline="0" dirty="0" smtClean="0"/>
              <a:t>HOMe Business Online Team vi da il benvenuto al meeting sul tema «Lavoro da Casa» svolto in collaborazione con Herbalife, nota multinazionale che conosceremo meglio durante la presentazione. </a:t>
            </a:r>
          </a:p>
          <a:p>
            <a:endParaRPr lang="it-IT" baseline="0" dirty="0" smtClean="0"/>
          </a:p>
          <a:p>
            <a:r>
              <a:rPr lang="it-IT" baseline="0" dirty="0" smtClean="0"/>
              <a:t>Il meeting viene trasmesso dall’Italia e può essere ascoltato da ogni parte del mondo grazie appunto alle nuove tecnologie usate molto nell’industria del «Lavoro da Casa».</a:t>
            </a:r>
          </a:p>
          <a:p>
            <a:endParaRPr lang="it-IT" baseline="0" dirty="0" smtClean="0"/>
          </a:p>
          <a:p>
            <a:r>
              <a:rPr lang="it-IT" dirty="0" smtClean="0"/>
              <a:t>Prima</a:t>
            </a:r>
            <a:r>
              <a:rPr lang="it-IT" baseline="0" dirty="0" smtClean="0"/>
              <a:t> di iniziare verifichiamo insieme che l’audio funzioni. Se è il caso regolate le impostazioni mediante i cursori che trovate in basso a sinistra della vostra schermata… per un riscontro gentilmente scrivete ok nella chat, grazie.</a:t>
            </a:r>
          </a:p>
          <a:p>
            <a:endParaRPr lang="it-IT" baseline="0" dirty="0" smtClean="0"/>
          </a:p>
          <a:p>
            <a:r>
              <a:rPr lang="it-IT" baseline="0" dirty="0" smtClean="0"/>
              <a:t>Se la connessione internet dovesse interrompersi o presentare inconvenienti, uscite dalla conferenza e riconnettetevi come avete già fatto, con le stesse modalità. </a:t>
            </a: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a:t>
            </a:fld>
            <a:endParaRPr lang="it-IT"/>
          </a:p>
        </p:txBody>
      </p:sp>
    </p:spTree>
    <p:extLst>
      <p:ext uri="{BB962C8B-B14F-4D97-AF65-F5344CB8AC3E}">
        <p14:creationId xmlns:p14="http://schemas.microsoft.com/office/powerpoint/2010/main" val="3763081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50000"/>
              </a:lnSpc>
            </a:pPr>
            <a:r>
              <a:rPr lang="en-US" dirty="0" err="1" smtClean="0">
                <a:solidFill>
                  <a:prstClr val="black"/>
                </a:solidFill>
                <a:latin typeface="Verdana" pitchFamily="34" charset="0"/>
              </a:rPr>
              <a:t>Inoltre</a:t>
            </a:r>
            <a:r>
              <a:rPr lang="en-US" dirty="0" smtClean="0">
                <a:solidFill>
                  <a:prstClr val="black"/>
                </a:solidFill>
                <a:latin typeface="Verdana" pitchFamily="34" charset="0"/>
              </a:rPr>
              <a:t>…</a:t>
            </a: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10</a:t>
            </a:fld>
            <a:endParaRPr lang="it-IT"/>
          </a:p>
        </p:txBody>
      </p:sp>
    </p:spTree>
    <p:extLst>
      <p:ext uri="{BB962C8B-B14F-4D97-AF65-F5344CB8AC3E}">
        <p14:creationId xmlns:p14="http://schemas.microsoft.com/office/powerpoint/2010/main" val="2694797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50000"/>
              </a:lnSpc>
            </a:pPr>
            <a:r>
              <a:rPr lang="it-IT" dirty="0">
                <a:latin typeface="Verdana" pitchFamily="34" charset="0"/>
                <a:ea typeface="Verdana" pitchFamily="34" charset="0"/>
                <a:cs typeface="Verdana" pitchFamily="34" charset="0"/>
              </a:rPr>
              <a:t>Fin qui sembra tutto interessante?</a:t>
            </a:r>
          </a:p>
          <a:p>
            <a:pPr>
              <a:lnSpc>
                <a:spcPct val="150000"/>
              </a:lnSpc>
            </a:pPr>
            <a:endParaRPr lang="it-IT" dirty="0">
              <a:latin typeface="Verdana" pitchFamily="34" charset="0"/>
              <a:ea typeface="Verdana" pitchFamily="34" charset="0"/>
              <a:cs typeface="Verdana" pitchFamily="34" charset="0"/>
            </a:endParaRPr>
          </a:p>
          <a:p>
            <a:pPr>
              <a:lnSpc>
                <a:spcPct val="150000"/>
              </a:lnSpc>
            </a:pPr>
            <a:r>
              <a:rPr lang="it-IT" dirty="0">
                <a:latin typeface="Verdana" pitchFamily="34" charset="0"/>
                <a:ea typeface="Verdana" pitchFamily="34" charset="0"/>
                <a:cs typeface="Verdana" pitchFamily="34" charset="0"/>
              </a:rPr>
              <a:t>Il settore delle distribuzioni dirette è in costante crescita e, fra i tanti vantaggi che offre Herbalife, in primo piano ci sono:</a:t>
            </a:r>
          </a:p>
          <a:p>
            <a:pPr marL="351747" indent="-351747">
              <a:lnSpc>
                <a:spcPct val="150000"/>
              </a:lnSpc>
              <a:buFont typeface="Arial" pitchFamily="34" charset="0"/>
              <a:buChar char="•"/>
            </a:pPr>
            <a:r>
              <a:rPr lang="it-IT" dirty="0">
                <a:latin typeface="Verdana" pitchFamily="34" charset="0"/>
                <a:ea typeface="Verdana" pitchFamily="34" charset="0"/>
                <a:cs typeface="Verdana" pitchFamily="34" charset="0"/>
              </a:rPr>
              <a:t>Lavoro in un settore (quello del benessere) caratterizzato da una domanda consolidata e in continua crescita</a:t>
            </a:r>
          </a:p>
          <a:p>
            <a:pPr marL="351747" indent="-351747">
              <a:lnSpc>
                <a:spcPct val="150000"/>
              </a:lnSpc>
              <a:buFont typeface="Arial" pitchFamily="34" charset="0"/>
              <a:buChar char="•"/>
            </a:pPr>
            <a:r>
              <a:rPr lang="it-IT" dirty="0">
                <a:latin typeface="Verdana" pitchFamily="34" charset="0"/>
                <a:ea typeface="Verdana" pitchFamily="34" charset="0"/>
                <a:cs typeface="Verdana" pitchFamily="34" charset="0"/>
              </a:rPr>
              <a:t>Prodotti scientificamente provati</a:t>
            </a:r>
          </a:p>
          <a:p>
            <a:pPr marL="351747" indent="-351747">
              <a:lnSpc>
                <a:spcPct val="150000"/>
              </a:lnSpc>
              <a:buFont typeface="Arial" pitchFamily="34" charset="0"/>
              <a:buChar char="•"/>
            </a:pPr>
            <a:r>
              <a:rPr lang="it-IT" dirty="0">
                <a:latin typeface="Verdana" pitchFamily="34" charset="0"/>
                <a:ea typeface="Verdana" pitchFamily="34" charset="0"/>
                <a:cs typeface="Verdana" pitchFamily="34" charset="0"/>
              </a:rPr>
              <a:t>Gratificazione personale di aiutare gli altri a raggiungere i loro obiettivi di forma fisica e di guadagno</a:t>
            </a:r>
          </a:p>
          <a:p>
            <a:pPr marL="351747" indent="-351747">
              <a:lnSpc>
                <a:spcPct val="150000"/>
              </a:lnSpc>
              <a:buFont typeface="Arial" pitchFamily="34" charset="0"/>
              <a:buChar char="•"/>
            </a:pPr>
            <a:r>
              <a:rPr lang="it-IT" dirty="0">
                <a:latin typeface="Verdana" pitchFamily="34" charset="0"/>
                <a:ea typeface="Verdana" pitchFamily="34" charset="0"/>
                <a:cs typeface="Verdana" pitchFamily="34" charset="0"/>
              </a:rPr>
              <a:t>Costi di avviamento molto bassi </a:t>
            </a:r>
            <a:r>
              <a:rPr lang="it-IT" b="1" dirty="0">
                <a:latin typeface="Verdana" pitchFamily="34" charset="0"/>
                <a:ea typeface="Verdana" pitchFamily="34" charset="0"/>
                <a:cs typeface="Verdana" pitchFamily="34" charset="0"/>
              </a:rPr>
              <a:t>di cui parleremo tra poco</a:t>
            </a:r>
            <a:endParaRPr lang="it-IT" b="1" dirty="0" smtClean="0">
              <a:solidFill>
                <a:srgbClr val="FF0000"/>
              </a:solidFill>
              <a:latin typeface="Verdana" pitchFamily="34" charset="0"/>
              <a:ea typeface="Verdana" pitchFamily="34" charset="0"/>
              <a:cs typeface="Verdana" pitchFamily="34" charset="0"/>
            </a:endParaRP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11</a:t>
            </a:fld>
            <a:endParaRPr lang="it-IT"/>
          </a:p>
        </p:txBody>
      </p:sp>
    </p:spTree>
    <p:extLst>
      <p:ext uri="{BB962C8B-B14F-4D97-AF65-F5344CB8AC3E}">
        <p14:creationId xmlns:p14="http://schemas.microsoft.com/office/powerpoint/2010/main" val="1841785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Herbalife International è un’azienda leader mondiale nel settore del benessere</a:t>
            </a:r>
            <a:r>
              <a:rPr lang="it-IT" baseline="0" dirty="0" smtClean="0"/>
              <a:t> e della sana nutrizione.</a:t>
            </a:r>
          </a:p>
          <a:p>
            <a:r>
              <a:rPr lang="it-IT" baseline="0" dirty="0" smtClean="0"/>
              <a:t>Fondata nel 1980 è oggi presente in 89 nazioni e la sua presenza si sviluppa costantemente. Nel mondo ci sono 65 milioni di persone che consumano i prodotti Herbalife.</a:t>
            </a:r>
          </a:p>
          <a:p>
            <a:endParaRPr lang="it-IT" baseline="0" dirty="0" smtClean="0"/>
          </a:p>
          <a:p>
            <a:r>
              <a:rPr lang="it-IT" baseline="0" dirty="0" smtClean="0"/>
              <a:t>Il signore che vedete nella foto è Michael Johnson, attuale  Presidente dell’azienda. Nel 2005 è stato classificato Amministratore Delegato dell’anno per le sue capacità di leadership. </a:t>
            </a:r>
          </a:p>
          <a:p>
            <a:endParaRPr lang="it-IT" baseline="0" dirty="0" smtClean="0"/>
          </a:p>
          <a:p>
            <a:r>
              <a:rPr lang="it-IT" baseline="0" dirty="0" smtClean="0"/>
              <a:t>E’ entrato in Herbalife nel 2003 dopo 17 anni di carriera nella Walt Disney, di cui gli ultimi 3 come presidente.</a:t>
            </a:r>
          </a:p>
          <a:p>
            <a:endParaRPr lang="it-IT" baseline="0" dirty="0" smtClean="0"/>
          </a:p>
          <a:p>
            <a:r>
              <a:rPr lang="it-IT" b="1" baseline="0" dirty="0" smtClean="0"/>
              <a:t>VEDIAMO ADESSO IN COSA CONSISTE L’ESSENZA IMPRENDITORIALE DI HERBALIFE E COSA LA RENDE ATTRAENTE DAL PUNTO DI VISTA DELL’OPPORTUNITA’ LAVORATIVA.</a:t>
            </a:r>
            <a:endParaRPr lang="it-IT" b="1"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13</a:t>
            </a:fld>
            <a:endParaRPr lang="it-IT"/>
          </a:p>
        </p:txBody>
      </p:sp>
    </p:spTree>
    <p:extLst>
      <p:ext uri="{BB962C8B-B14F-4D97-AF65-F5344CB8AC3E}">
        <p14:creationId xmlns:p14="http://schemas.microsoft.com/office/powerpoint/2010/main" val="1385795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r>
              <a:rPr lang="it-IT" sz="1200" dirty="0" smtClean="0">
                <a:latin typeface="+mn-lt"/>
                <a:ea typeface="Verdana" pitchFamily="34" charset="0"/>
                <a:cs typeface="Verdana" pitchFamily="34" charset="0"/>
              </a:rPr>
              <a:t>In </a:t>
            </a:r>
            <a:r>
              <a:rPr lang="it-IT" sz="1200" b="1" dirty="0" smtClean="0">
                <a:latin typeface="+mn-lt"/>
                <a:ea typeface="Verdana" pitchFamily="34" charset="0"/>
                <a:cs typeface="Verdana" pitchFamily="34" charset="0"/>
              </a:rPr>
              <a:t>Herbalife</a:t>
            </a:r>
            <a:r>
              <a:rPr lang="it-IT" sz="1200" dirty="0" smtClean="0">
                <a:latin typeface="+mn-lt"/>
                <a:ea typeface="Verdana" pitchFamily="34" charset="0"/>
                <a:cs typeface="Verdana" pitchFamily="34" charset="0"/>
              </a:rPr>
              <a:t> si guadagna sia dalla distribuzione diretta che dalle distribuzioni effettuate dalla propria rete di collaboratori che si riesce  a creare nel tempo.</a:t>
            </a:r>
          </a:p>
          <a:p>
            <a:endParaRPr lang="it-IT" sz="1200" dirty="0">
              <a:latin typeface="+mn-lt"/>
              <a:ea typeface="Verdana" pitchFamily="34" charset="0"/>
              <a:cs typeface="Verdana" pitchFamily="34" charset="0"/>
            </a:endParaRPr>
          </a:p>
          <a:p>
            <a:r>
              <a:rPr lang="it-IT" sz="1200" dirty="0">
                <a:latin typeface="+mn-lt"/>
                <a:ea typeface="Verdana" pitchFamily="34" charset="0"/>
                <a:cs typeface="Verdana" pitchFamily="34" charset="0"/>
              </a:rPr>
              <a:t>Lo schema mostra in modo significativo la differenza tra distribuzione tradizionale e distribuzione diretta:</a:t>
            </a:r>
          </a:p>
          <a:p>
            <a:endParaRPr lang="it-IT" sz="1200" dirty="0">
              <a:latin typeface="+mn-lt"/>
              <a:ea typeface="Verdana" pitchFamily="34" charset="0"/>
              <a:cs typeface="Verdana" pitchFamily="34" charset="0"/>
            </a:endParaRPr>
          </a:p>
          <a:p>
            <a:r>
              <a:rPr lang="it-IT" sz="1200" b="1" dirty="0">
                <a:latin typeface="+mn-lt"/>
                <a:ea typeface="Verdana" pitchFamily="34" charset="0"/>
                <a:cs typeface="Verdana" pitchFamily="34" charset="0"/>
              </a:rPr>
              <a:t>Nella parte superiore della figura evidenziata in rosso ovvero la distribuzione tradizionale</a:t>
            </a:r>
            <a:r>
              <a:rPr lang="it-IT" sz="1200" dirty="0">
                <a:latin typeface="+mn-lt"/>
                <a:ea typeface="Verdana" pitchFamily="34" charset="0"/>
                <a:cs typeface="Verdana" pitchFamily="34" charset="0"/>
              </a:rPr>
              <a:t>, un prodotto una volta uscito dallo stabilimento di produzione (quindi produttore), passa al grossista o importatore se il prodotto e di produzione straniera. A questo punto tramite il rappresentante arriva al negoziante che a sua volta lo propone al consumatore finale.</a:t>
            </a:r>
          </a:p>
          <a:p>
            <a:r>
              <a:rPr lang="it-IT" sz="1200" dirty="0">
                <a:latin typeface="+mn-lt"/>
                <a:ea typeface="Verdana" pitchFamily="34" charset="0"/>
                <a:cs typeface="Verdana" pitchFamily="34" charset="0"/>
              </a:rPr>
              <a:t>Gli svariati passaggi che vedono coinvolte diverse figure fanno lievitare il prezzo finale del prodotto stesso e il guadagno che ne deriva verrà spalmato sui 4 agenti coinvolti. Inoltre, sempre nella distribuzione tradizionale, gravano ulteriormente gli investimenti pubblicitari che, è risaputo, riducono le risorse finanziarie che potrebbero invece essere investite per aumentare la qualità del prodotto finito.</a:t>
            </a:r>
          </a:p>
          <a:p>
            <a:endParaRPr lang="it-IT" sz="1200" dirty="0">
              <a:latin typeface="+mn-lt"/>
              <a:ea typeface="Verdana" pitchFamily="34" charset="0"/>
              <a:cs typeface="Verdana" pitchFamily="34" charset="0"/>
            </a:endParaRPr>
          </a:p>
          <a:p>
            <a:r>
              <a:rPr lang="it-IT" sz="1200" b="1" dirty="0">
                <a:latin typeface="+mn-lt"/>
                <a:ea typeface="Verdana" pitchFamily="34" charset="0"/>
                <a:cs typeface="Verdana" pitchFamily="34" charset="0"/>
              </a:rPr>
              <a:t>Di contro, in basso, nella distribuzione diretta Herbalife</a:t>
            </a:r>
            <a:r>
              <a:rPr lang="it-IT" sz="1200" dirty="0">
                <a:latin typeface="+mn-lt"/>
                <a:ea typeface="Verdana" pitchFamily="34" charset="0"/>
                <a:cs typeface="Verdana" pitchFamily="34" charset="0"/>
              </a:rPr>
              <a:t>, si passa dal produttore, ovvero azienda, al consumatore attraverso il distributore indipendente quindi i 4 passaggi che abbiamo visto prima si dimezzano garantendo quindi maggiori guadagni e migliori opportunità di impresa in quanto si eliminano le intermediazioni delle 4 figure. Per di più, invece di investire in pubblicità, l’azienda promuove l’efficacia del passaparola e della sponsorizzazione oltre ad investire in ricerca per garantire qualità dei propri prodotti.</a:t>
            </a: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14</a:t>
            </a:fld>
            <a:endParaRPr lang="it-IT"/>
          </a:p>
        </p:txBody>
      </p:sp>
    </p:spTree>
    <p:extLst>
      <p:ext uri="{BB962C8B-B14F-4D97-AF65-F5344CB8AC3E}">
        <p14:creationId xmlns:p14="http://schemas.microsoft.com/office/powerpoint/2010/main" val="3612522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Vediamo adesso l’andamento finanziario di</a:t>
            </a:r>
            <a:r>
              <a:rPr lang="it-IT" baseline="0" dirty="0" smtClean="0"/>
              <a:t> Herbalife.</a:t>
            </a:r>
          </a:p>
          <a:p>
            <a:endParaRPr lang="it-IT" baseline="0" dirty="0" smtClean="0"/>
          </a:p>
          <a:p>
            <a:r>
              <a:rPr lang="it-IT" baseline="0" dirty="0" smtClean="0"/>
              <a:t>33 anni di attività iniziata nel 1980 che registra una crescita progressiva.</a:t>
            </a:r>
          </a:p>
          <a:p>
            <a:endParaRPr lang="it-IT" baseline="0" dirty="0" smtClean="0"/>
          </a:p>
          <a:p>
            <a:r>
              <a:rPr lang="it-IT" baseline="0" dirty="0" smtClean="0"/>
              <a:t>Come potete notare dal grafico, il 2012 si è chiuso con un giro di affari di 6400 milioni di dollari pari ad un incremento del 20% rispetto al 2011 e l’azienda si è posta come obiettivo di raggiungere i 10 mila milioni entro la fine del 2015 ed è già sulla buona strada.</a:t>
            </a:r>
          </a:p>
          <a:p>
            <a:endParaRPr lang="it-IT" baseline="0" dirty="0" smtClean="0"/>
          </a:p>
          <a:p>
            <a:r>
              <a:rPr lang="it-IT" baseline="0" dirty="0" smtClean="0"/>
              <a:t>Herbalife è anche quotata presso il NYSE (New York </a:t>
            </a:r>
            <a:r>
              <a:rPr lang="it-IT" baseline="0" dirty="0" err="1" smtClean="0"/>
              <a:t>Stocks</a:t>
            </a:r>
            <a:r>
              <a:rPr lang="it-IT" baseline="0" dirty="0" smtClean="0"/>
              <a:t> Exchange) per cui si può andare a verificare direttamente l’andamento delle sue azioni.</a:t>
            </a:r>
          </a:p>
          <a:p>
            <a:endParaRPr lang="it-IT" baseline="0" dirty="0" smtClean="0"/>
          </a:p>
          <a:p>
            <a:r>
              <a:rPr lang="it-IT" baseline="0" dirty="0" smtClean="0"/>
              <a:t>Da dove proviene tale risultato?</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15</a:t>
            </a:fld>
            <a:endParaRPr lang="it-IT"/>
          </a:p>
        </p:txBody>
      </p:sp>
    </p:spTree>
    <p:extLst>
      <p:ext uri="{BB962C8B-B14F-4D97-AF65-F5344CB8AC3E}">
        <p14:creationId xmlns:p14="http://schemas.microsoft.com/office/powerpoint/2010/main" val="935476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Da uno studio condotto dall’OMS</a:t>
            </a:r>
            <a:r>
              <a:rPr lang="it-IT" baseline="0" dirty="0" smtClean="0"/>
              <a:t> (Organizzazione Mondiale della Sanità) si è riscontrato che il boom del settore del benessere prende vigore dai risultati evidenziati nel grafico ovvero ogni 100 decessi per malattia 70 sono causati da CANCRO-INFARTO o ICTUS, e il 50% di questi decessi causati da cattiva alimentazione.</a:t>
            </a:r>
          </a:p>
          <a:p>
            <a:endParaRPr lang="it-IT" baseline="0" dirty="0" smtClean="0"/>
          </a:p>
          <a:p>
            <a:r>
              <a:rPr lang="it-IT" baseline="0" dirty="0" smtClean="0"/>
              <a:t>Cosa significa questo? Che 35 persone avrebbero evitato di far parte di tale tragica statistica se avessero prestato attenzione e cambiato le loro abitudini alimentari!!</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16</a:t>
            </a:fld>
            <a:endParaRPr lang="it-IT"/>
          </a:p>
        </p:txBody>
      </p:sp>
    </p:spTree>
    <p:extLst>
      <p:ext uri="{BB962C8B-B14F-4D97-AF65-F5344CB8AC3E}">
        <p14:creationId xmlns:p14="http://schemas.microsoft.com/office/powerpoint/2010/main" val="3142967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Questi dati allarmanti stanno</a:t>
            </a:r>
            <a:r>
              <a:rPr lang="it-IT" baseline="0" dirty="0" smtClean="0"/>
              <a:t> comunque venendo alla luce ed anche in Italia ci si rende maggiormente consapevoli dell’importanza della giusta nutrizione. Un dato recente: nel 2012 nel nostro paese sono stati spesi quasi 2 miliardi di euro per l’acquisto di integratori alimentari ovvero 2 italiani su 3 li usa regolarmente. Solo un anno prima, nel 2011 era 1 italiano su 3.</a:t>
            </a:r>
          </a:p>
          <a:p>
            <a:endParaRPr lang="it-IT" baseline="0" dirty="0" smtClean="0"/>
          </a:p>
          <a:p>
            <a:r>
              <a:rPr lang="it-IT" baseline="0" dirty="0" smtClean="0"/>
              <a:t>Questi sono dati ufficiali forniti dalla Nielsen, facilmente verificabili.</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18</a:t>
            </a:fld>
            <a:endParaRPr lang="it-IT"/>
          </a:p>
        </p:txBody>
      </p:sp>
    </p:spTree>
    <p:extLst>
      <p:ext uri="{BB962C8B-B14F-4D97-AF65-F5344CB8AC3E}">
        <p14:creationId xmlns:p14="http://schemas.microsoft.com/office/powerpoint/2010/main" val="1099349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937992">
              <a:defRPr/>
            </a:pPr>
            <a:r>
              <a:rPr lang="it-IT" baseline="0" dirty="0" smtClean="0"/>
              <a:t>Herbalife si propone sul mercato mettendo a disposizione una vasta gamma di prodotti per esigenze diverse come il…..:</a:t>
            </a:r>
          </a:p>
          <a:p>
            <a:pPr defTabSz="937992">
              <a:defRPr/>
            </a:pPr>
            <a:endParaRPr lang="it-IT" baseline="0" dirty="0" smtClean="0"/>
          </a:p>
          <a:p>
            <a:pPr defTabSz="937992">
              <a:defRPr/>
            </a:pPr>
            <a:r>
              <a:rPr lang="it-IT" baseline="0" dirty="0" smtClean="0"/>
              <a:t>Controllo del peso</a:t>
            </a:r>
          </a:p>
          <a:p>
            <a:pPr defTabSz="937992">
              <a:defRPr/>
            </a:pPr>
            <a:r>
              <a:rPr lang="it-IT" baseline="0" dirty="0" smtClean="0"/>
              <a:t>Sistema cardiovascolare</a:t>
            </a:r>
          </a:p>
          <a:p>
            <a:pPr defTabSz="937992">
              <a:defRPr/>
            </a:pPr>
            <a:r>
              <a:rPr lang="it-IT" baseline="0" dirty="0" smtClean="0"/>
              <a:t>Apparato digestivo</a:t>
            </a:r>
          </a:p>
          <a:p>
            <a:pPr defTabSz="937992">
              <a:defRPr/>
            </a:pPr>
            <a:r>
              <a:rPr lang="it-IT" baseline="0" dirty="0" smtClean="0"/>
              <a:t>Vitalità e fitness</a:t>
            </a:r>
          </a:p>
          <a:p>
            <a:pPr defTabSz="937992">
              <a:defRPr/>
            </a:pPr>
            <a:r>
              <a:rPr lang="it-IT" baseline="0" dirty="0" err="1" smtClean="0"/>
              <a:t>Antiage</a:t>
            </a:r>
            <a:endParaRPr lang="it-IT" baseline="0" dirty="0" smtClean="0"/>
          </a:p>
          <a:p>
            <a:pPr defTabSz="937992">
              <a:defRPr/>
            </a:pPr>
            <a:r>
              <a:rPr lang="it-IT" baseline="0" dirty="0" err="1" smtClean="0"/>
              <a:t>Benesssere</a:t>
            </a:r>
            <a:r>
              <a:rPr lang="it-IT" baseline="0" dirty="0" smtClean="0"/>
              <a:t> uomo e donna</a:t>
            </a:r>
          </a:p>
          <a:p>
            <a:pPr defTabSz="937992">
              <a:defRPr/>
            </a:pPr>
            <a:r>
              <a:rPr lang="it-IT" baseline="0" dirty="0" smtClean="0"/>
              <a:t>Salute della pelle</a:t>
            </a:r>
          </a:p>
          <a:p>
            <a:pPr defTabSz="937992">
              <a:defRPr/>
            </a:pPr>
            <a:r>
              <a:rPr lang="it-IT" baseline="0" dirty="0" smtClean="0"/>
              <a:t>Potenziamento del sistema immunitario</a:t>
            </a:r>
          </a:p>
          <a:p>
            <a:pPr defTabSz="937992">
              <a:defRPr/>
            </a:pPr>
            <a:endParaRPr lang="it-IT" baseline="0" dirty="0" smtClean="0"/>
          </a:p>
          <a:p>
            <a:pPr defTabSz="937992">
              <a:defRPr/>
            </a:pPr>
            <a:r>
              <a:rPr lang="it-IT" baseline="0" dirty="0" smtClean="0"/>
              <a:t>Ovviamente per limiti di tempo parliamo nei dettagli circa i prodotti ma potete rivolgervi alla persona che vi ha invitato qui questa sera ovvero il vostro «sponsor»</a:t>
            </a:r>
          </a:p>
          <a:p>
            <a:pPr defTabSz="937992">
              <a:defRPr/>
            </a:pPr>
            <a:endParaRPr lang="it-IT" baseline="0" dirty="0" smtClean="0"/>
          </a:p>
          <a:p>
            <a:pPr defTabSz="937992">
              <a:defRPr/>
            </a:pPr>
            <a:r>
              <a:rPr lang="it-IT" baseline="0" dirty="0" smtClean="0"/>
              <a:t>Permettetemi comunque di fare un’eccezione in quanto si tratta del prodotto fiore all’occhiello dell’Azienda Herbalife, DA SEMPRE!</a:t>
            </a:r>
          </a:p>
          <a:p>
            <a:pPr defTabSz="937992">
              <a:defRPr/>
            </a:pPr>
            <a:endParaRPr lang="it-IT" baseline="0" dirty="0" smtClean="0"/>
          </a:p>
          <a:p>
            <a:pPr defTabSz="937992">
              <a:defRPr/>
            </a:pPr>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19</a:t>
            </a:fld>
            <a:endParaRPr lang="it-IT"/>
          </a:p>
        </p:txBody>
      </p:sp>
    </p:spTree>
    <p:extLst>
      <p:ext uri="{BB962C8B-B14F-4D97-AF65-F5344CB8AC3E}">
        <p14:creationId xmlns:p14="http://schemas.microsoft.com/office/powerpoint/2010/main" val="1375417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Si tratta di un </a:t>
            </a:r>
            <a:r>
              <a:rPr lang="it-IT" baseline="0" dirty="0" smtClean="0"/>
              <a:t>prodotto adatto a tutti… il prodotto storico e trainante dell’intera linea Herbalife, indicato per ogni tipo di esigenza! E’ il frullato </a:t>
            </a:r>
            <a:r>
              <a:rPr lang="it-IT" b="1" baseline="0" dirty="0" smtClean="0"/>
              <a:t>Formula 1</a:t>
            </a:r>
            <a:r>
              <a:rPr lang="it-IT" baseline="0" dirty="0" smtClean="0"/>
              <a:t>.</a:t>
            </a:r>
          </a:p>
          <a:p>
            <a:endParaRPr lang="it-IT" baseline="0" dirty="0" smtClean="0"/>
          </a:p>
          <a:p>
            <a:r>
              <a:rPr lang="it-IT" baseline="0" dirty="0" smtClean="0"/>
              <a:t>Facile e veloce da preparare, offre un apporto equilibrato di macro e micro nutrienti equivalente a quello fornito da tutti i cibi elencati in tabella. </a:t>
            </a:r>
          </a:p>
          <a:p>
            <a:endParaRPr lang="it-IT" baseline="0" dirty="0" smtClean="0"/>
          </a:p>
          <a:p>
            <a:r>
              <a:rPr lang="it-IT" baseline="0" dirty="0" smtClean="0"/>
              <a:t>Più vitamina A che in un mango</a:t>
            </a:r>
          </a:p>
          <a:p>
            <a:r>
              <a:rPr lang="it-IT" baseline="0" dirty="0" smtClean="0"/>
              <a:t>Più fibre che in 50 gr di broccoli</a:t>
            </a:r>
          </a:p>
          <a:p>
            <a:r>
              <a:rPr lang="it-IT" baseline="0" dirty="0" smtClean="0"/>
              <a:t>Più ferro che in 115 gr di fagioli</a:t>
            </a:r>
          </a:p>
          <a:p>
            <a:r>
              <a:rPr lang="it-IT" baseline="0" dirty="0" smtClean="0"/>
              <a:t>Più calcio che in 200gr di yogurt</a:t>
            </a:r>
          </a:p>
          <a:p>
            <a:r>
              <a:rPr lang="it-IT" baseline="0" dirty="0" smtClean="0"/>
              <a:t>Più vitamina C che in una banana</a:t>
            </a:r>
          </a:p>
          <a:p>
            <a:r>
              <a:rPr lang="it-IT" baseline="0" dirty="0" smtClean="0"/>
              <a:t>Più proteine che in una coscia di pollo di 62gr</a:t>
            </a:r>
          </a:p>
          <a:p>
            <a:endParaRPr lang="it-IT" baseline="0" dirty="0" smtClean="0"/>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20</a:t>
            </a:fld>
            <a:endParaRPr lang="it-IT"/>
          </a:p>
        </p:txBody>
      </p:sp>
    </p:spTree>
    <p:extLst>
      <p:ext uri="{BB962C8B-B14F-4D97-AF65-F5344CB8AC3E}">
        <p14:creationId xmlns:p14="http://schemas.microsoft.com/office/powerpoint/2010/main" val="4140964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Herbalife inoltre mette a disposizione prodotti per qualsiasi esigenze sportiva,</a:t>
            </a:r>
            <a:r>
              <a:rPr lang="it-IT" baseline="0" dirty="0" smtClean="0"/>
              <a:t> agonistica e non</a:t>
            </a:r>
            <a:r>
              <a:rPr lang="it-IT" dirty="0" smtClean="0"/>
              <a:t>, nonché</a:t>
            </a:r>
            <a:r>
              <a:rPr lang="it-IT" baseline="0" dirty="0" smtClean="0"/>
              <a:t> prodotti di dermocosmesi per nutrire la nostra pelle anche dall’esterno. </a:t>
            </a:r>
            <a:endParaRPr lang="it-IT" dirty="0" smtClean="0"/>
          </a:p>
          <a:p>
            <a:endParaRPr lang="it-IT" dirty="0" smtClean="0"/>
          </a:p>
          <a:p>
            <a:r>
              <a:rPr lang="it-IT" dirty="0" smtClean="0"/>
              <a:t>Come</a:t>
            </a:r>
            <a:r>
              <a:rPr lang="it-IT" baseline="0" dirty="0" smtClean="0"/>
              <a:t> dicevo prima, se desiderate ulteriori informazioni in merito ai prodotti, chiedete alla persona che vi ha invitato a questa conferenza.</a:t>
            </a:r>
          </a:p>
          <a:p>
            <a:endParaRPr lang="it-IT" baseline="0" dirty="0" smtClean="0"/>
          </a:p>
          <a:p>
            <a:r>
              <a:rPr lang="it-IT" baseline="0" dirty="0" smtClean="0"/>
              <a:t>Cosa dà l’assoluta garanzia della qualità dei prodotti Herbalife?</a:t>
            </a:r>
          </a:p>
          <a:p>
            <a:r>
              <a:rPr lang="it-IT" baseline="0" dirty="0" smtClean="0"/>
              <a:t>Il fatto che dietro questi prodotti troviamo la scienza..</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21</a:t>
            </a:fld>
            <a:endParaRPr lang="it-IT"/>
          </a:p>
        </p:txBody>
      </p:sp>
    </p:spTree>
    <p:extLst>
      <p:ext uri="{BB962C8B-B14F-4D97-AF65-F5344CB8AC3E}">
        <p14:creationId xmlns:p14="http://schemas.microsoft.com/office/powerpoint/2010/main" val="1987654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194050" y="531813"/>
            <a:ext cx="3846513" cy="2662237"/>
          </a:xfrm>
        </p:spPr>
      </p:sp>
      <p:sp>
        <p:nvSpPr>
          <p:cNvPr id="3" name="Segnaposto note 2"/>
          <p:cNvSpPr>
            <a:spLocks noGrp="1"/>
          </p:cNvSpPr>
          <p:nvPr>
            <p:ph type="body" idx="1"/>
          </p:nvPr>
        </p:nvSpPr>
        <p:spPr/>
        <p:txBody>
          <a:bodyPr>
            <a:normAutofit/>
          </a:bodyPr>
          <a:lstStyle/>
          <a:p>
            <a:endParaRPr lang="it-IT" baseline="0" dirty="0" smtClean="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a:t>
            </a:fld>
            <a:endParaRPr lang="it-IT"/>
          </a:p>
        </p:txBody>
      </p:sp>
    </p:spTree>
    <p:extLst>
      <p:ext uri="{BB962C8B-B14F-4D97-AF65-F5344CB8AC3E}">
        <p14:creationId xmlns:p14="http://schemas.microsoft.com/office/powerpoint/2010/main" val="3372068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194050" y="531813"/>
            <a:ext cx="3846513" cy="2662237"/>
          </a:xfrm>
        </p:spPr>
      </p:sp>
      <p:sp>
        <p:nvSpPr>
          <p:cNvPr id="3" name="Segnaposto note 2"/>
          <p:cNvSpPr>
            <a:spLocks noGrp="1"/>
          </p:cNvSpPr>
          <p:nvPr>
            <p:ph type="body" idx="1"/>
          </p:nvPr>
        </p:nvSpPr>
        <p:spPr/>
        <p:txBody>
          <a:bodyPr>
            <a:normAutofit/>
          </a:bodyPr>
          <a:lstStyle/>
          <a:p>
            <a:r>
              <a:rPr lang="it-IT" dirty="0" smtClean="0"/>
              <a:t>Herbalife ha un comitato consultivo che è formato da illustri esperti di benessere e nutrizione. I 2 rappresentati nelle foto sono famosi a livello mondiale…</a:t>
            </a:r>
          </a:p>
          <a:p>
            <a:r>
              <a:rPr lang="it-IT" dirty="0" smtClean="0"/>
              <a:t>A sinistra </a:t>
            </a:r>
            <a:r>
              <a:rPr lang="it-IT" baseline="0" dirty="0" smtClean="0"/>
              <a:t>il Prof. David </a:t>
            </a:r>
            <a:r>
              <a:rPr lang="it-IT" baseline="0" dirty="0" err="1" smtClean="0"/>
              <a:t>Heber</a:t>
            </a:r>
            <a:r>
              <a:rPr lang="it-IT" baseline="0" dirty="0" smtClean="0"/>
              <a:t> – E’ Presidente del Comitato Consultivo dell’azienda, nutrizionista di fama internazionale e direttore del dipartimento di Medicina Nutrizionale dell’UCLA – famosa </a:t>
            </a:r>
            <a:r>
              <a:rPr lang="it-IT" baseline="0" dirty="0" err="1" smtClean="0"/>
              <a:t>Universita</a:t>
            </a:r>
            <a:r>
              <a:rPr lang="it-IT" baseline="0" dirty="0" smtClean="0"/>
              <a:t> della California – </a:t>
            </a:r>
            <a:r>
              <a:rPr lang="it-IT" baseline="0" dirty="0" err="1" smtClean="0"/>
              <a:t>Heber</a:t>
            </a:r>
            <a:r>
              <a:rPr lang="it-IT" baseline="0" dirty="0" smtClean="0"/>
              <a:t> per 5 volte consecutive è stato nominato miglior medico d’America.</a:t>
            </a:r>
          </a:p>
          <a:p>
            <a:endParaRPr lang="it-IT" baseline="0" dirty="0" smtClean="0"/>
          </a:p>
          <a:p>
            <a:r>
              <a:rPr lang="it-IT" baseline="0" dirty="0" smtClean="0"/>
              <a:t>A destra il dr. </a:t>
            </a:r>
            <a:r>
              <a:rPr lang="it-IT" baseline="0" dirty="0" err="1" smtClean="0"/>
              <a:t>Ignarro</a:t>
            </a:r>
            <a:r>
              <a:rPr lang="it-IT" baseline="0" dirty="0" smtClean="0"/>
              <a:t> premio Nobel per la medicina e membro del comitato consultivo Herbalife.</a:t>
            </a:r>
          </a:p>
          <a:p>
            <a:endParaRPr lang="it-IT" baseline="0" dirty="0" smtClean="0"/>
          </a:p>
          <a:p>
            <a:r>
              <a:rPr lang="it-IT" baseline="0" dirty="0" smtClean="0"/>
              <a:t>Vediamo ora un video sul laboratorio per il controllo della qualità Herbalife… solo alcuni istanti per favore… </a:t>
            </a:r>
          </a:p>
          <a:p>
            <a:endParaRPr lang="it-IT" baseline="0" dirty="0" smtClean="0"/>
          </a:p>
          <a:p>
            <a:r>
              <a:rPr lang="it-IT" b="1" baseline="0" dirty="0" smtClean="0">
                <a:solidFill>
                  <a:srgbClr val="FF0000"/>
                </a:solidFill>
              </a:rPr>
              <a:t>VIDEO OK?????</a:t>
            </a:r>
            <a:endParaRPr lang="it-IT" b="1" dirty="0">
              <a:solidFill>
                <a:srgbClr val="FF0000"/>
              </a:solidFill>
            </a:endParaRP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22</a:t>
            </a:fld>
            <a:endParaRPr lang="it-IT"/>
          </a:p>
        </p:txBody>
      </p:sp>
    </p:spTree>
    <p:extLst>
      <p:ext uri="{BB962C8B-B14F-4D97-AF65-F5344CB8AC3E}">
        <p14:creationId xmlns:p14="http://schemas.microsoft.com/office/powerpoint/2010/main" val="520385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Come in tutte le nazioni in cui è presente</a:t>
            </a:r>
            <a:r>
              <a:rPr lang="it-IT" baseline="0" dirty="0" smtClean="0"/>
              <a:t> Herbalife, anche in Italia abbiamo un comitato consultivo per la nutrizione di cui fa parte il professore Marco De Angelis – Medico dello Sport, Professore presso la facoltà di Scienze Motorie dell’Università dell’Aquila.</a:t>
            </a:r>
          </a:p>
          <a:p>
            <a:endParaRPr lang="it-IT" baseline="0" dirty="0" smtClean="0"/>
          </a:p>
          <a:p>
            <a:r>
              <a:rPr lang="it-IT" baseline="0" dirty="0" smtClean="0"/>
              <a:t>La sua collaborazione in Herbalife è anche rivolta alla formazione dei distributori ed alla promozione del concetto di benessere e sano stile di vita.</a:t>
            </a:r>
          </a:p>
          <a:p>
            <a:endParaRPr lang="it-IT" baseline="0" dirty="0" smtClean="0"/>
          </a:p>
          <a:p>
            <a:r>
              <a:rPr lang="it-IT" baseline="0" dirty="0" smtClean="0"/>
              <a:t>Dal 2010 i prodotti Herbalife sono presenti anche nel prontuario degli integratori…</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23</a:t>
            </a:fld>
            <a:endParaRPr lang="it-IT"/>
          </a:p>
        </p:txBody>
      </p:sp>
    </p:spTree>
    <p:extLst>
      <p:ext uri="{BB962C8B-B14F-4D97-AF65-F5344CB8AC3E}">
        <p14:creationId xmlns:p14="http://schemas.microsoft.com/office/powerpoint/2010/main" val="21913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Distribuito a medici,</a:t>
            </a:r>
            <a:r>
              <a:rPr lang="it-IT" baseline="0" dirty="0" smtClean="0"/>
              <a:t> farmacisti ed erboristi. 40.000 copie rivolte alla informazione degli operatori del settore.</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24</a:t>
            </a:fld>
            <a:endParaRPr lang="it-IT"/>
          </a:p>
        </p:txBody>
      </p:sp>
    </p:spTree>
    <p:extLst>
      <p:ext uri="{BB962C8B-B14F-4D97-AF65-F5344CB8AC3E}">
        <p14:creationId xmlns:p14="http://schemas.microsoft.com/office/powerpoint/2010/main" val="1259456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Anche in Italia l’associazione Nazionale al servizio dei Consumatori AVEDISCO  riconosce Herbalife</a:t>
            </a:r>
            <a:r>
              <a:rPr lang="it-IT" baseline="0" dirty="0" smtClean="0"/>
              <a:t> azienda garante della tutela al consumatore e al distributore nonché iscritta alla </a:t>
            </a:r>
            <a:r>
              <a:rPr lang="it-IT" baseline="0" dirty="0" err="1" smtClean="0"/>
              <a:t>FederSalus</a:t>
            </a:r>
            <a:r>
              <a:rPr lang="it-IT" baseline="0" dirty="0" smtClean="0"/>
              <a:t> – associazione Aziende prodotti Salutistici.</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25</a:t>
            </a:fld>
            <a:endParaRPr lang="it-IT"/>
          </a:p>
        </p:txBody>
      </p:sp>
    </p:spTree>
    <p:extLst>
      <p:ext uri="{BB962C8B-B14F-4D97-AF65-F5344CB8AC3E}">
        <p14:creationId xmlns:p14="http://schemas.microsoft.com/office/powerpoint/2010/main" val="103452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Per quanto riguarda il sistema di promozione del marchio, Herbalife gode</a:t>
            </a:r>
            <a:r>
              <a:rPr lang="it-IT" baseline="0" dirty="0" smtClean="0"/>
              <a:t> di una grande visibilità nel mondo dello sport.</a:t>
            </a:r>
          </a:p>
          <a:p>
            <a:endParaRPr lang="it-IT" baseline="0" dirty="0" smtClean="0"/>
          </a:p>
          <a:p>
            <a:r>
              <a:rPr lang="it-IT" baseline="0" dirty="0" smtClean="0"/>
              <a:t>A livello internazionale, Herbalife è sponsor nutrizionale di Cristiano Ronaldo, calciatore del Real Madrid.</a:t>
            </a:r>
          </a:p>
          <a:p>
            <a:endParaRPr lang="it-IT" baseline="0" dirty="0" smtClean="0"/>
          </a:p>
          <a:p>
            <a:r>
              <a:rPr lang="it-IT" baseline="0" dirty="0" err="1" smtClean="0"/>
              <a:t>Fernado</a:t>
            </a:r>
            <a:r>
              <a:rPr lang="it-IT" baseline="0" dirty="0" smtClean="0"/>
              <a:t> </a:t>
            </a:r>
            <a:r>
              <a:rPr lang="it-IT" baseline="0" dirty="0" err="1" smtClean="0"/>
              <a:t>Verdasco</a:t>
            </a:r>
            <a:r>
              <a:rPr lang="it-IT" baseline="0" dirty="0" smtClean="0"/>
              <a:t> fra i migliori tennisti al mondo utilizza i prodotti della linea H24 per lo sport.</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26</a:t>
            </a:fld>
            <a:endParaRPr lang="it-IT"/>
          </a:p>
        </p:txBody>
      </p:sp>
    </p:spTree>
    <p:extLst>
      <p:ext uri="{BB962C8B-B14F-4D97-AF65-F5344CB8AC3E}">
        <p14:creationId xmlns:p14="http://schemas.microsoft.com/office/powerpoint/2010/main" val="3558584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it-IT" sz="1400" b="0" dirty="0" smtClean="0"/>
              <a:t>Ora passiamo ad alcune testimonianze di persone che svolgono l’attività in Herbalife</a:t>
            </a:r>
            <a:r>
              <a:rPr lang="it-IT" sz="1400" b="0" baseline="0" dirty="0" smtClean="0"/>
              <a:t> PRECISANDO CHE… </a:t>
            </a:r>
            <a:r>
              <a:rPr lang="it-IT" sz="1400" b="0" dirty="0" smtClean="0">
                <a:latin typeface="Bell MT" panose="02020503060305020303" pitchFamily="18" charset="0"/>
                <a:cs typeface="Arial" panose="020B0604020202020204" pitchFamily="34" charset="0"/>
              </a:rPr>
              <a:t>riguardano le persone rappresentate e non garantiscono la ripetitività del risultato. </a:t>
            </a:r>
          </a:p>
          <a:p>
            <a:pPr marL="0" indent="0" algn="l">
              <a:buFont typeface="Arial"/>
              <a:buNone/>
            </a:pPr>
            <a:endParaRPr lang="it-IT" sz="1400" b="0" dirty="0" smtClean="0">
              <a:latin typeface="Bell MT" panose="02020503060305020303" pitchFamily="18" charset="0"/>
              <a:cs typeface="Arial" panose="020B0604020202020204" pitchFamily="34" charset="0"/>
            </a:endParaRPr>
          </a:p>
          <a:p>
            <a:pPr algn="l"/>
            <a:r>
              <a:rPr lang="it-IT" sz="1400" b="0" dirty="0" smtClean="0">
                <a:latin typeface="Bell MT" panose="02020503060305020303" pitchFamily="18" charset="0"/>
                <a:cs typeface="Arial" panose="020B0604020202020204" pitchFamily="34" charset="0"/>
              </a:rPr>
              <a:t>I risultati variano da persona a persona in base a fattori soggettivi. Una dieta ipocalorica bilanciata va abbinata a stili di vita e attività fisica adeguata.</a:t>
            </a: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28</a:t>
            </a:fld>
            <a:endParaRPr lang="it-IT"/>
          </a:p>
        </p:txBody>
      </p:sp>
    </p:spTree>
    <p:extLst>
      <p:ext uri="{BB962C8B-B14F-4D97-AF65-F5344CB8AC3E}">
        <p14:creationId xmlns:p14="http://schemas.microsoft.com/office/powerpoint/2010/main" val="3984823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29</a:t>
            </a:fld>
            <a:endParaRPr lang="it-IT"/>
          </a:p>
        </p:txBody>
      </p:sp>
    </p:spTree>
    <p:extLst>
      <p:ext uri="{BB962C8B-B14F-4D97-AF65-F5344CB8AC3E}">
        <p14:creationId xmlns:p14="http://schemas.microsoft.com/office/powerpoint/2010/main" val="1608306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30</a:t>
            </a:fld>
            <a:endParaRPr lang="it-IT"/>
          </a:p>
        </p:txBody>
      </p:sp>
    </p:spTree>
    <p:extLst>
      <p:ext uri="{BB962C8B-B14F-4D97-AF65-F5344CB8AC3E}">
        <p14:creationId xmlns:p14="http://schemas.microsoft.com/office/powerpoint/2010/main" val="3230827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31</a:t>
            </a:fld>
            <a:endParaRPr lang="it-IT"/>
          </a:p>
        </p:txBody>
      </p:sp>
    </p:spTree>
    <p:extLst>
      <p:ext uri="{BB962C8B-B14F-4D97-AF65-F5344CB8AC3E}">
        <p14:creationId xmlns:p14="http://schemas.microsoft.com/office/powerpoint/2010/main" val="396472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32</a:t>
            </a:fld>
            <a:endParaRPr lang="it-IT"/>
          </a:p>
        </p:txBody>
      </p:sp>
    </p:spTree>
    <p:extLst>
      <p:ext uri="{BB962C8B-B14F-4D97-AF65-F5344CB8AC3E}">
        <p14:creationId xmlns:p14="http://schemas.microsoft.com/office/powerpoint/2010/main" val="4041984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Tratteremo 4 argomenti principali utili per una valutazione dell’opportunità,</a:t>
            </a:r>
            <a:r>
              <a:rPr lang="it-IT" baseline="0" dirty="0" smtClean="0"/>
              <a:t> sono:</a:t>
            </a:r>
          </a:p>
          <a:p>
            <a:endParaRPr lang="it-IT" baseline="0" dirty="0" smtClean="0"/>
          </a:p>
          <a:p>
            <a:r>
              <a:rPr lang="it-IT" baseline="0" dirty="0" smtClean="0"/>
              <a:t>Il Lavoro da casa e i vantaggi che ne derivano;</a:t>
            </a:r>
          </a:p>
          <a:p>
            <a:r>
              <a:rPr lang="it-IT" baseline="0" dirty="0" smtClean="0"/>
              <a:t>Descrizione dell’azienda e il settore in cui opera;</a:t>
            </a:r>
          </a:p>
          <a:p>
            <a:r>
              <a:rPr lang="it-IT" baseline="0" dirty="0" smtClean="0"/>
              <a:t>I prodotti e come si guadagna;</a:t>
            </a:r>
          </a:p>
          <a:p>
            <a:r>
              <a:rPr lang="it-IT" baseline="0" dirty="0" smtClean="0"/>
              <a:t>Infine Cosa fare per avviare l’attività.</a:t>
            </a:r>
          </a:p>
          <a:p>
            <a:endParaRPr lang="it-IT" baseline="0" dirty="0" smtClean="0"/>
          </a:p>
          <a:p>
            <a:r>
              <a:rPr lang="it-IT" baseline="0" dirty="0" smtClean="0"/>
              <a:t>E’ consigliabile evitare distrazioni e munirsi di carta e penna. Durante la presentazione prendere nota di eventuali domande in quanto forniremo tutte le informazioni necessarie per decidere sul da farsi. Ovviamente non ci sarà tempo sufficiente in circa 40 minuti per spiegare tutto ma sicuramente tratteremo i punti più significativi per iniziare l’attività.</a:t>
            </a:r>
          </a:p>
          <a:p>
            <a:endParaRPr lang="it-IT" baseline="0" dirty="0" smtClean="0"/>
          </a:p>
          <a:p>
            <a:r>
              <a:rPr lang="it-IT" baseline="0" dirty="0" smtClean="0"/>
              <a:t>Poi, alla fine della conferenza potrete rivolgervi alla persona che vi ha invitato qui questa sera. E’ la persona più adatta a dare risposta a tutte le vostre domande.</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a:t>
            </a:fld>
            <a:endParaRPr lang="it-IT"/>
          </a:p>
        </p:txBody>
      </p:sp>
    </p:spTree>
    <p:extLst>
      <p:ext uri="{BB962C8B-B14F-4D97-AF65-F5344CB8AC3E}">
        <p14:creationId xmlns:p14="http://schemas.microsoft.com/office/powerpoint/2010/main" val="3875941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33</a:t>
            </a:fld>
            <a:endParaRPr lang="it-IT"/>
          </a:p>
        </p:txBody>
      </p:sp>
    </p:spTree>
    <p:extLst>
      <p:ext uri="{BB962C8B-B14F-4D97-AF65-F5344CB8AC3E}">
        <p14:creationId xmlns:p14="http://schemas.microsoft.com/office/powerpoint/2010/main" val="569308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Ognuna</a:t>
            </a:r>
            <a:r>
              <a:rPr lang="it-IT" baseline="0" dirty="0" smtClean="0"/>
              <a:t> di queste persone ha iniziato la collaborazione con Herbalife ricevendo a casa il proprio kit attività, il cosiddetto IBP o International Business Pack composto da tutto ciò che occorre per rendersi operativi e lavorare.</a:t>
            </a:r>
          </a:p>
          <a:p>
            <a:endParaRPr lang="it-IT" baseline="0" dirty="0" smtClean="0"/>
          </a:p>
          <a:p>
            <a:r>
              <a:rPr lang="it-IT" baseline="0" dirty="0" smtClean="0"/>
              <a:t>Chiunque ed in questo caso stasera invito voi a valutare la possibilità di raggiungere obiettivi, chiaramente ognuno il proprio, diventando parte dell’azienda e tutto ciò con un minimo investimento! Il costo di una cena al ristorante… lo vedremo tra poco… intanto vediamo cosa significa lavorare in Herbalife…</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34</a:t>
            </a:fld>
            <a:endParaRPr lang="it-IT"/>
          </a:p>
        </p:txBody>
      </p:sp>
    </p:spTree>
    <p:extLst>
      <p:ext uri="{BB962C8B-B14F-4D97-AF65-F5344CB8AC3E}">
        <p14:creationId xmlns:p14="http://schemas.microsoft.com/office/powerpoint/2010/main" val="2685976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2 sono gli aspetti importanti:</a:t>
            </a:r>
          </a:p>
          <a:p>
            <a:endParaRPr lang="it-IT" dirty="0" smtClean="0"/>
          </a:p>
          <a:p>
            <a:r>
              <a:rPr lang="it-IT" dirty="0" smtClean="0"/>
              <a:t>Aiutare le persone a star bene </a:t>
            </a:r>
            <a:r>
              <a:rPr lang="it-IT" b="1" dirty="0" smtClean="0"/>
              <a:t>fisicamente</a:t>
            </a:r>
            <a:r>
              <a:rPr lang="it-IT" dirty="0" smtClean="0"/>
              <a:t> ed </a:t>
            </a:r>
            <a:r>
              <a:rPr lang="it-IT" b="1" dirty="0" smtClean="0"/>
              <a:t>economicamente</a:t>
            </a:r>
          </a:p>
          <a:p>
            <a:endParaRPr lang="it-IT" b="1" dirty="0" smtClean="0"/>
          </a:p>
          <a:p>
            <a:r>
              <a:rPr lang="it-IT" b="1" dirty="0" smtClean="0"/>
              <a:t>Fisicamente </a:t>
            </a:r>
            <a:r>
              <a:rPr lang="it-IT" b="0" dirty="0" smtClean="0"/>
              <a:t>grazie</a:t>
            </a:r>
            <a:r>
              <a:rPr lang="it-IT" b="0" baseline="0" dirty="0" smtClean="0"/>
              <a:t> al consumo dei prodotti che, come abbiamo visto ieri sera e vedremo nelle conferenze settimanali del lunedì dedicate al tema «Nutrirsi bene per sentirsi in forma», dicevo appunto quanto sono efficaci sotto un aspetto scientifico e nutrizionale i prodotti Herbalife…</a:t>
            </a:r>
          </a:p>
          <a:p>
            <a:endParaRPr lang="it-IT" b="0" dirty="0" smtClean="0"/>
          </a:p>
          <a:p>
            <a:r>
              <a:rPr lang="it-IT" b="0" dirty="0" smtClean="0"/>
              <a:t>Economicamente… nella slide che sto per mostrare…</a:t>
            </a: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35</a:t>
            </a:fld>
            <a:endParaRPr lang="it-IT"/>
          </a:p>
        </p:txBody>
      </p:sp>
    </p:spTree>
    <p:extLst>
      <p:ext uri="{BB962C8B-B14F-4D97-AF65-F5344CB8AC3E}">
        <p14:creationId xmlns:p14="http://schemas.microsoft.com/office/powerpoint/2010/main" val="13117794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10000"/>
          </a:bodyPr>
          <a:lstStyle/>
          <a:p>
            <a:r>
              <a:rPr lang="it-IT" dirty="0" smtClean="0"/>
              <a:t>descriverò</a:t>
            </a:r>
            <a:r>
              <a:rPr lang="it-IT" baseline="0" dirty="0" smtClean="0"/>
              <a:t> come si guadagna…</a:t>
            </a:r>
          </a:p>
          <a:p>
            <a:endParaRPr lang="it-IT" baseline="0" dirty="0" smtClean="0"/>
          </a:p>
          <a:p>
            <a:r>
              <a:rPr lang="it-IT" baseline="0" dirty="0" smtClean="0"/>
              <a:t>Pensate che sin dal momento iniziale, l’azienda riconosce immediatamente uno sconto del 25% sull’acquisto dei prodotti. Lo sconto è quindi anche risparmio se il prodotto è per il proprio consumo e diventa guadagno nel momento in cui si diventa imprenditori distribuendolo e applicandovi il prezzo al pubblico.</a:t>
            </a:r>
          </a:p>
          <a:p>
            <a:endParaRPr lang="it-IT" baseline="0" dirty="0" smtClean="0"/>
          </a:p>
          <a:p>
            <a:r>
              <a:rPr lang="it-IT" baseline="0" dirty="0" smtClean="0"/>
              <a:t>Il progressivo aumento dell’attività (quindi uso o distribuzione del prodotto) da diritto ad aumentare questa percentuale dal 25% al 35 che a sua volta, sempre in progressione sale al 42 fino a raggiungere il 50%!!!! </a:t>
            </a:r>
          </a:p>
          <a:p>
            <a:endParaRPr lang="it-IT" baseline="0" dirty="0" smtClean="0"/>
          </a:p>
          <a:p>
            <a:r>
              <a:rPr lang="it-IT" baseline="0" dirty="0" smtClean="0"/>
              <a:t>Per sottolineare l’importanza di ciò che ho appena detto e, ricordando il mio passato professionale come agente farmaceutico, l’azienda per cui lavoravo mi riconosceva un 10% di provvigioni ovvero mi viene automatico dire… prima ero un intermediario adesso in Herbalife sono un’impresa!</a:t>
            </a:r>
          </a:p>
          <a:p>
            <a:endParaRPr lang="it-IT" baseline="0" dirty="0" smtClean="0"/>
          </a:p>
          <a:p>
            <a:r>
              <a:rPr lang="it-IT" baseline="0" dirty="0" smtClean="0"/>
              <a:t>Inoltre in Herbalife altre forme di guadagno ancora più appetibili arrivano nel tempo, man mano che ci si rende sempre più produttivi… si tratta principalmente delle «Royalties» o «RENDITE» che sono per esempio i canoni di locazione o affitto che percepisce il proprietario di un immobile.</a:t>
            </a:r>
          </a:p>
          <a:p>
            <a:endParaRPr lang="it-IT" baseline="0" dirty="0" smtClean="0"/>
          </a:p>
          <a:p>
            <a:r>
              <a:rPr lang="it-IT" baseline="0" dirty="0" smtClean="0"/>
              <a:t>Pertanto leggiamo insieme la corretta definizione:</a:t>
            </a:r>
          </a:p>
          <a:p>
            <a:endParaRPr lang="it-IT" baseline="0" dirty="0" smtClean="0"/>
          </a:p>
          <a:p>
            <a:pPr algn="ctr" defTabSz="937992">
              <a:defRPr/>
            </a:pPr>
            <a:r>
              <a:rPr lang="it-IT" kern="0" dirty="0">
                <a:solidFill>
                  <a:prstClr val="black"/>
                </a:solidFill>
                <a:latin typeface="Verdana" pitchFamily="34" charset="0"/>
                <a:ea typeface="Verdana" pitchFamily="34" charset="0"/>
                <a:cs typeface="Verdana" pitchFamily="34" charset="0"/>
              </a:rPr>
              <a:t>‘E’ il flusso di guadagno che continua a generarsi dopo che un impegno lavorativo è stato compiuto.</a:t>
            </a:r>
          </a:p>
          <a:p>
            <a:pPr algn="ctr" defTabSz="937992">
              <a:defRPr/>
            </a:pPr>
            <a:r>
              <a:rPr lang="it-IT" kern="0" dirty="0">
                <a:solidFill>
                  <a:prstClr val="black"/>
                </a:solidFill>
                <a:latin typeface="Verdana" pitchFamily="34" charset="0"/>
                <a:ea typeface="Verdana" pitchFamily="34" charset="0"/>
                <a:cs typeface="Verdana" pitchFamily="34" charset="0"/>
              </a:rPr>
              <a:t>In poche parole, «diritti» percepiti a seguito di un’attività produttiva eseguita precedentemente.’</a:t>
            </a:r>
          </a:p>
          <a:p>
            <a:pPr defTabSz="937992">
              <a:defRPr/>
            </a:pPr>
            <a:endParaRPr lang="it-IT" kern="0" dirty="0">
              <a:solidFill>
                <a:prstClr val="black"/>
              </a:solidFill>
              <a:latin typeface="Verdana" pitchFamily="34" charset="0"/>
              <a:ea typeface="Verdana" pitchFamily="34" charset="0"/>
              <a:cs typeface="Verdana" pitchFamily="34" charset="0"/>
            </a:endParaRPr>
          </a:p>
          <a:p>
            <a:pPr defTabSz="937992">
              <a:defRPr/>
            </a:pPr>
            <a:r>
              <a:rPr lang="it-IT" kern="0" dirty="0">
                <a:solidFill>
                  <a:prstClr val="black"/>
                </a:solidFill>
                <a:latin typeface="Verdana" pitchFamily="34" charset="0"/>
                <a:ea typeface="Verdana" pitchFamily="34" charset="0"/>
                <a:cs typeface="Verdana" pitchFamily="34" charset="0"/>
              </a:rPr>
              <a:t>Leggiamo ancora cosa scrive in una sua dichiarazione una persona che di rendite ne ha create tante… un </a:t>
            </a:r>
            <a:r>
              <a:rPr lang="it-IT" kern="0" dirty="0" smtClean="0">
                <a:solidFill>
                  <a:prstClr val="black"/>
                </a:solidFill>
                <a:latin typeface="Verdana" pitchFamily="34" charset="0"/>
                <a:ea typeface="Verdana" pitchFamily="34" charset="0"/>
                <a:cs typeface="Verdana" pitchFamily="34" charset="0"/>
              </a:rPr>
              <a:t>imprenditore di fama internazionale di nome Donald </a:t>
            </a:r>
            <a:r>
              <a:rPr lang="it-IT" kern="0" dirty="0">
                <a:solidFill>
                  <a:prstClr val="black"/>
                </a:solidFill>
                <a:latin typeface="Verdana" pitchFamily="34" charset="0"/>
                <a:ea typeface="Verdana" pitchFamily="34" charset="0"/>
                <a:cs typeface="Verdana" pitchFamily="34" charset="0"/>
              </a:rPr>
              <a:t>Trump</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36</a:t>
            </a:fld>
            <a:endParaRPr lang="it-IT"/>
          </a:p>
        </p:txBody>
      </p:sp>
    </p:spTree>
    <p:extLst>
      <p:ext uri="{BB962C8B-B14F-4D97-AF65-F5344CB8AC3E}">
        <p14:creationId xmlns:p14="http://schemas.microsoft.com/office/powerpoint/2010/main" val="7064494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non</a:t>
            </a:r>
            <a:r>
              <a:rPr lang="it-IT" baseline="0" dirty="0" smtClean="0"/>
              <a:t> essendo un lavoro da dipendente, in Herbalife o in qualsiasi altra azienda basata sul network marketing c’è una sola formula vincente da scegliere facendo proprio il concetto del «TEAM» in altre parole:</a:t>
            </a:r>
          </a:p>
          <a:p>
            <a:endParaRPr lang="it-IT" baseline="0" dirty="0" smtClean="0"/>
          </a:p>
          <a:p>
            <a:r>
              <a:rPr lang="it-IT" sz="2100" b="1" dirty="0" smtClean="0"/>
              <a:t>LAVORARE CON </a:t>
            </a:r>
            <a:r>
              <a:rPr lang="it-IT" baseline="0" dirty="0" smtClean="0"/>
              <a:t>(e non lavorare per) Herbalife, infatti… </a:t>
            </a:r>
          </a:p>
          <a:p>
            <a:endParaRPr lang="it-IT" baseline="0" dirty="0" smtClean="0"/>
          </a:p>
          <a:p>
            <a:r>
              <a:rPr lang="it-IT" baseline="0" dirty="0" smtClean="0"/>
              <a:t>coloro che lo fanno sono persone che seriamente si impegnano per cambiare la propria situazione economica in un contesto MERITOCRATICO ed AUTONOMO!</a:t>
            </a:r>
          </a:p>
          <a:p>
            <a:endParaRPr lang="it-IT" baseline="0" dirty="0" smtClean="0"/>
          </a:p>
          <a:p>
            <a:r>
              <a:rPr lang="it-IT" baseline="0" dirty="0" smtClean="0"/>
              <a:t>Cosa vuol dire:</a:t>
            </a:r>
          </a:p>
          <a:p>
            <a:endParaRPr lang="it-IT" baseline="0" dirty="0" smtClean="0"/>
          </a:p>
          <a:p>
            <a:r>
              <a:rPr lang="it-IT" b="1" baseline="0" dirty="0" smtClean="0"/>
              <a:t>Meritocratico</a:t>
            </a:r>
            <a:r>
              <a:rPr lang="it-IT" baseline="0" dirty="0" smtClean="0"/>
              <a:t> dove la persona guadagna in modo proporzionale a quanto si impegna nell’attività</a:t>
            </a:r>
          </a:p>
          <a:p>
            <a:endParaRPr lang="it-IT" baseline="0" dirty="0" smtClean="0"/>
          </a:p>
          <a:p>
            <a:r>
              <a:rPr lang="it-IT" b="1" baseline="0" dirty="0" smtClean="0"/>
              <a:t>Autonomo</a:t>
            </a:r>
            <a:r>
              <a:rPr lang="it-IT" baseline="0" dirty="0" smtClean="0"/>
              <a:t> dove quindi non ci sono capi a cui rendere conto, si è in prima persona responsabili del proprio operato concedendoci cosi la possibilità di far parte del nostro gruppo… HOMe Bus…..</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37</a:t>
            </a:fld>
            <a:endParaRPr lang="it-IT"/>
          </a:p>
        </p:txBody>
      </p:sp>
    </p:spTree>
    <p:extLst>
      <p:ext uri="{BB962C8B-B14F-4D97-AF65-F5344CB8AC3E}">
        <p14:creationId xmlns:p14="http://schemas.microsoft.com/office/powerpoint/2010/main" val="20411596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baseline="0" dirty="0" smtClean="0">
                <a:solidFill>
                  <a:schemeClr val="tx1"/>
                </a:solidFill>
                <a:latin typeface="+mn-lt"/>
                <a:ea typeface="+mn-ea"/>
                <a:cs typeface="+mn-cs"/>
              </a:rPr>
              <a:t>“</a:t>
            </a:r>
            <a:r>
              <a:rPr lang="it-IT" sz="1200" b="0" i="0" u="none" strike="noStrike" kern="1200" baseline="0" dirty="0" err="1" smtClean="0">
                <a:solidFill>
                  <a:schemeClr val="tx1"/>
                </a:solidFill>
                <a:latin typeface="+mn-lt"/>
                <a:ea typeface="+mn-ea"/>
                <a:cs typeface="+mn-cs"/>
              </a:rPr>
              <a:t>HOMeBusiness</a:t>
            </a:r>
            <a:r>
              <a:rPr lang="it-IT" sz="1200" b="0" i="0" u="none" strike="noStrike" kern="1200" baseline="0" dirty="0" smtClean="0">
                <a:solidFill>
                  <a:schemeClr val="tx1"/>
                </a:solidFill>
                <a:latin typeface="+mn-lt"/>
                <a:ea typeface="+mn-ea"/>
                <a:cs typeface="+mn-cs"/>
              </a:rPr>
              <a:t> Online Team” il quale, come sta facendo in questo momento, vi può indicare in futuro una strada per trarre tutti i vantaggi di cui si è parlato finora..</a:t>
            </a:r>
          </a:p>
          <a:p>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Trattandosi di un’attività basata quindi sul concetto di TEAM vi assicura che non sarete mai soli svolgendo comunque il lavoro in modo autonomo ma, diciamo cosi, «supervisionati» sempre da una persona esperta.</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38</a:t>
            </a:fld>
            <a:endParaRPr lang="it-IT"/>
          </a:p>
        </p:txBody>
      </p:sp>
    </p:spTree>
    <p:extLst>
      <p:ext uri="{BB962C8B-B14F-4D97-AF65-F5344CB8AC3E}">
        <p14:creationId xmlns:p14="http://schemas.microsoft.com/office/powerpoint/2010/main" val="2041159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Cosa ci permette di svolgere </a:t>
            </a:r>
            <a:r>
              <a:rPr lang="it-IT" baseline="0" dirty="0" smtClean="0"/>
              <a:t>l’attività in modo autonomo e indipendente?</a:t>
            </a:r>
            <a:endParaRPr lang="it-IT" dirty="0" smtClean="0"/>
          </a:p>
          <a:p>
            <a:endParaRPr lang="it-IT" dirty="0" smtClean="0"/>
          </a:p>
          <a:p>
            <a:r>
              <a:rPr lang="it-IT" dirty="0" smtClean="0"/>
              <a:t>Lavorare</a:t>
            </a:r>
            <a:r>
              <a:rPr lang="it-IT" baseline="0" dirty="0" smtClean="0"/>
              <a:t> dove si desidera;</a:t>
            </a:r>
          </a:p>
          <a:p>
            <a:endParaRPr lang="it-IT" baseline="0" dirty="0" smtClean="0"/>
          </a:p>
          <a:p>
            <a:r>
              <a:rPr lang="it-IT" baseline="0" dirty="0" smtClean="0"/>
              <a:t>Scegliere il contesto e le persone con cui collaborare;</a:t>
            </a:r>
          </a:p>
          <a:p>
            <a:endParaRPr lang="it-IT" baseline="0" dirty="0" smtClean="0"/>
          </a:p>
          <a:p>
            <a:r>
              <a:rPr lang="it-IT" baseline="0" dirty="0" smtClean="0"/>
              <a:t>Affiancare questa attività al vostro eventuale lavoro attuale;</a:t>
            </a:r>
          </a:p>
          <a:p>
            <a:endParaRPr lang="it-IT" baseline="0" dirty="0" smtClean="0"/>
          </a:p>
          <a:p>
            <a:r>
              <a:rPr lang="it-IT" baseline="0" dirty="0" smtClean="0"/>
              <a:t>Infine, si ha una completa gestione del proprio tempo.</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39</a:t>
            </a:fld>
            <a:endParaRPr lang="it-IT"/>
          </a:p>
        </p:txBody>
      </p:sp>
    </p:spTree>
    <p:extLst>
      <p:ext uri="{BB962C8B-B14F-4D97-AF65-F5344CB8AC3E}">
        <p14:creationId xmlns:p14="http://schemas.microsoft.com/office/powerpoint/2010/main" val="21082258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Ricapitoliamo quindi i punti trattati per quanto riguarda l’offerta e</a:t>
            </a:r>
            <a:r>
              <a:rPr lang="it-IT" baseline="0" dirty="0" smtClean="0"/>
              <a:t> opportunità Herbalife:</a:t>
            </a:r>
          </a:p>
          <a:p>
            <a:endParaRPr lang="it-IT" baseline="0" dirty="0" smtClean="0"/>
          </a:p>
          <a:p>
            <a:r>
              <a:rPr lang="it-IT" baseline="0" dirty="0" smtClean="0"/>
              <a:t>Un investimento iniziale minimo.  Immediatamente operativi anche part-time affiancati da una persona con esperienza.</a:t>
            </a:r>
          </a:p>
          <a:p>
            <a:endParaRPr lang="it-IT" baseline="0" dirty="0" smtClean="0"/>
          </a:p>
          <a:p>
            <a:r>
              <a:rPr lang="it-IT" baseline="0" dirty="0" smtClean="0"/>
              <a:t>Si può svolgere l’attività in ogni paese in cui è presente l’azienda, quindi possiamo dire «senza limiti territoriali»;</a:t>
            </a:r>
          </a:p>
          <a:p>
            <a:endParaRPr lang="it-IT" baseline="0" dirty="0" smtClean="0"/>
          </a:p>
          <a:p>
            <a:r>
              <a:rPr lang="it-IT" baseline="0" dirty="0" smtClean="0"/>
              <a:t>Garanzia consumatori 30 giorni soddisfatti o rimborsati;</a:t>
            </a:r>
          </a:p>
          <a:p>
            <a:endParaRPr lang="it-IT" baseline="0" dirty="0" smtClean="0"/>
          </a:p>
          <a:p>
            <a:r>
              <a:rPr lang="it-IT" baseline="0" dirty="0" smtClean="0"/>
              <a:t>Corsi di formazione con l’uso di strumenti disponibili online come la conferenza di questa stasera.</a:t>
            </a:r>
          </a:p>
          <a:p>
            <a:endParaRPr lang="it-IT" baseline="0" dirty="0" smtClean="0"/>
          </a:p>
          <a:p>
            <a:r>
              <a:rPr lang="it-IT" baseline="0" dirty="0" smtClean="0"/>
              <a:t>Strumenti di marketing online per la promozione dell’attività.</a:t>
            </a:r>
          </a:p>
          <a:p>
            <a:endParaRPr lang="it-IT" baseline="0" dirty="0" smtClean="0"/>
          </a:p>
          <a:p>
            <a:r>
              <a:rPr lang="it-IT" baseline="0" dirty="0" smtClean="0"/>
              <a:t>Detto ciò….</a:t>
            </a:r>
          </a:p>
          <a:p>
            <a:endParaRPr lang="it-IT" baseline="0" dirty="0" smtClean="0"/>
          </a:p>
          <a:p>
            <a:endParaRPr lang="it-IT" baseline="0" dirty="0" smtClean="0"/>
          </a:p>
          <a:p>
            <a:endParaRPr lang="it-IT" baseline="0" dirty="0" smtClean="0"/>
          </a:p>
          <a:p>
            <a:endParaRPr lang="it-IT" baseline="0" dirty="0" smtClean="0"/>
          </a:p>
          <a:p>
            <a:endParaRPr lang="it-IT" baseline="0" dirty="0" smtClean="0"/>
          </a:p>
          <a:p>
            <a:endParaRPr lang="it-IT" baseline="0" dirty="0" smtClean="0"/>
          </a:p>
          <a:p>
            <a:endParaRPr lang="it-IT" baseline="0" dirty="0" smtClean="0"/>
          </a:p>
          <a:p>
            <a:endParaRPr lang="it-IT" baseline="0" dirty="0" smtClean="0"/>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40</a:t>
            </a:fld>
            <a:endParaRPr lang="it-IT"/>
          </a:p>
        </p:txBody>
      </p:sp>
    </p:spTree>
    <p:extLst>
      <p:ext uri="{BB962C8B-B14F-4D97-AF65-F5344CB8AC3E}">
        <p14:creationId xmlns:p14="http://schemas.microsoft.com/office/powerpoint/2010/main" val="19860799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t>
            </a:r>
            <a:r>
              <a:rPr lang="it-IT" dirty="0" err="1" smtClean="0"/>
              <a:t>opportunita</a:t>
            </a:r>
            <a:r>
              <a:rPr lang="it-IT" dirty="0" smtClean="0"/>
              <a:t> reale è decidere ed iniziare ordinando</a:t>
            </a:r>
            <a:r>
              <a:rPr lang="it-IT" baseline="0" dirty="0" smtClean="0"/>
              <a:t> il KIT inizio attività con un minimo investimento di soli….</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41</a:t>
            </a:fld>
            <a:endParaRPr lang="it-IT"/>
          </a:p>
        </p:txBody>
      </p:sp>
    </p:spTree>
    <p:extLst>
      <p:ext uri="{BB962C8B-B14F-4D97-AF65-F5344CB8AC3E}">
        <p14:creationId xmlns:p14="http://schemas.microsoft.com/office/powerpoint/2010/main" val="2367105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58.11 euro, </a:t>
            </a:r>
            <a:r>
              <a:rPr lang="en-US" sz="1200" dirty="0" smtClean="0">
                <a:latin typeface="Verdana" pitchFamily="34" charset="0"/>
              </a:rPr>
              <a:t>(</a:t>
            </a:r>
            <a:r>
              <a:rPr lang="en-US" sz="1200" dirty="0" err="1" smtClean="0">
                <a:latin typeface="Verdana" pitchFamily="34" charset="0"/>
              </a:rPr>
              <a:t>pari</a:t>
            </a:r>
            <a:r>
              <a:rPr lang="en-US" sz="1200" dirty="0" smtClean="0">
                <a:latin typeface="Verdana" pitchFamily="34" charset="0"/>
              </a:rPr>
              <a:t> al </a:t>
            </a:r>
            <a:r>
              <a:rPr lang="en-US" sz="1200" dirty="0" err="1" smtClean="0">
                <a:latin typeface="Verdana" pitchFamily="34" charset="0"/>
              </a:rPr>
              <a:t>costo</a:t>
            </a:r>
            <a:r>
              <a:rPr lang="en-US" sz="1200" dirty="0" smtClean="0">
                <a:latin typeface="Verdana" pitchFamily="34" charset="0"/>
              </a:rPr>
              <a:t> </a:t>
            </a:r>
            <a:r>
              <a:rPr lang="en-US" sz="1200" dirty="0" err="1" smtClean="0">
                <a:latin typeface="Verdana" pitchFamily="34" charset="0"/>
              </a:rPr>
              <a:t>dei</a:t>
            </a:r>
            <a:r>
              <a:rPr lang="en-US" sz="1200" dirty="0" smtClean="0">
                <a:latin typeface="Verdana" pitchFamily="34" charset="0"/>
              </a:rPr>
              <a:t> </a:t>
            </a:r>
            <a:r>
              <a:rPr lang="en-US" sz="1200" dirty="0" err="1" smtClean="0">
                <a:latin typeface="Verdana" pitchFamily="34" charset="0"/>
              </a:rPr>
              <a:t>prodotti</a:t>
            </a:r>
            <a:r>
              <a:rPr lang="en-US" sz="1200" dirty="0" smtClean="0">
                <a:latin typeface="Verdana" pitchFamily="34" charset="0"/>
              </a:rPr>
              <a:t> </a:t>
            </a:r>
            <a:r>
              <a:rPr lang="en-US" sz="1200" dirty="0" err="1" smtClean="0">
                <a:latin typeface="Verdana" pitchFamily="34" charset="0"/>
              </a:rPr>
              <a:t>che</a:t>
            </a:r>
            <a:r>
              <a:rPr lang="en-US" sz="1200" dirty="0" smtClean="0">
                <a:latin typeface="Verdana" pitchFamily="34" charset="0"/>
              </a:rPr>
              <a:t> </a:t>
            </a:r>
            <a:r>
              <a:rPr lang="en-US" sz="1200" dirty="0" err="1" smtClean="0">
                <a:latin typeface="Verdana" pitchFamily="34" charset="0"/>
              </a:rPr>
              <a:t>trovate</a:t>
            </a:r>
            <a:r>
              <a:rPr lang="en-US" sz="1200" dirty="0" smtClean="0">
                <a:latin typeface="Verdana" pitchFamily="34" charset="0"/>
              </a:rPr>
              <a:t> </a:t>
            </a:r>
            <a:r>
              <a:rPr lang="en-US" sz="1200" dirty="0" err="1" smtClean="0">
                <a:latin typeface="Verdana" pitchFamily="34" charset="0"/>
              </a:rPr>
              <a:t>all’interno</a:t>
            </a:r>
            <a:r>
              <a:rPr lang="en-US" sz="1200" dirty="0" smtClean="0">
                <a:latin typeface="Verdana" pitchFamily="34" charset="0"/>
              </a:rPr>
              <a:t> del kit International Business Pack…. </a:t>
            </a:r>
            <a:r>
              <a:rPr lang="en-US" sz="1200" dirty="0" err="1" smtClean="0">
                <a:latin typeface="Verdana" pitchFamily="34" charset="0"/>
              </a:rPr>
              <a:t>Che</a:t>
            </a:r>
            <a:r>
              <a:rPr lang="en-US" sz="1200" dirty="0" smtClean="0">
                <a:latin typeface="Verdana" pitchFamily="34" charset="0"/>
              </a:rPr>
              <a:t>.. Include</a:t>
            </a:r>
            <a:r>
              <a:rPr lang="en-US" sz="1200" baseline="0" dirty="0" smtClean="0">
                <a:latin typeface="Verdana" pitchFamily="34" charset="0"/>
              </a:rPr>
              <a:t> </a:t>
            </a:r>
            <a:r>
              <a:rPr lang="en-US" sz="1200" baseline="0" dirty="0" err="1" smtClean="0">
                <a:latin typeface="Verdana" pitchFamily="34" charset="0"/>
              </a:rPr>
              <a:t>anche</a:t>
            </a:r>
            <a:r>
              <a:rPr lang="en-US" sz="1200" baseline="0" dirty="0" smtClean="0">
                <a:latin typeface="Verdana" pitchFamily="34" charset="0"/>
              </a:rPr>
              <a:t> </a:t>
            </a:r>
            <a:r>
              <a:rPr lang="en-US" sz="1200" baseline="0" dirty="0" err="1" smtClean="0">
                <a:latin typeface="Verdana" pitchFamily="34" charset="0"/>
              </a:rPr>
              <a:t>una</a:t>
            </a:r>
            <a:r>
              <a:rPr lang="en-US" sz="1200" baseline="0" dirty="0" smtClean="0">
                <a:latin typeface="Verdana" pitchFamily="34" charset="0"/>
              </a:rPr>
              <a:t> </a:t>
            </a:r>
            <a:r>
              <a:rPr lang="en-US" sz="1200" baseline="0" dirty="0" err="1" smtClean="0">
                <a:latin typeface="Verdana" pitchFamily="34" charset="0"/>
              </a:rPr>
              <a:t>confezione</a:t>
            </a:r>
            <a:r>
              <a:rPr lang="en-US" sz="1200" baseline="0" dirty="0" smtClean="0">
                <a:latin typeface="Verdana" pitchFamily="34" charset="0"/>
              </a:rPr>
              <a:t> del </a:t>
            </a:r>
            <a:r>
              <a:rPr lang="en-US" sz="1200" baseline="0" dirty="0" err="1" smtClean="0">
                <a:latin typeface="Verdana" pitchFamily="34" charset="0"/>
              </a:rPr>
              <a:t>prodotto</a:t>
            </a:r>
            <a:r>
              <a:rPr lang="en-US" sz="1200" baseline="0" dirty="0" smtClean="0">
                <a:latin typeface="Verdana" pitchFamily="34" charset="0"/>
              </a:rPr>
              <a:t> </a:t>
            </a:r>
            <a:r>
              <a:rPr lang="en-US" sz="1200" baseline="0" dirty="0" err="1" smtClean="0">
                <a:latin typeface="Verdana" pitchFamily="34" charset="0"/>
              </a:rPr>
              <a:t>storico</a:t>
            </a:r>
            <a:r>
              <a:rPr lang="en-US" sz="1200" baseline="0" dirty="0" smtClean="0">
                <a:latin typeface="Verdana" pitchFamily="34" charset="0"/>
              </a:rPr>
              <a:t> “FORMULA 1”</a:t>
            </a:r>
          </a:p>
          <a:p>
            <a:endParaRPr lang="en-US" sz="1200" baseline="0" dirty="0" smtClean="0">
              <a:latin typeface="Verdana" pitchFamily="34" charset="0"/>
            </a:endParaRPr>
          </a:p>
          <a:p>
            <a:r>
              <a:rPr lang="en-US" sz="1200" baseline="0" dirty="0" err="1" smtClean="0">
                <a:latin typeface="Verdana" pitchFamily="34" charset="0"/>
              </a:rPr>
              <a:t>Rispetto</a:t>
            </a:r>
            <a:r>
              <a:rPr lang="en-US" sz="1200" baseline="0" dirty="0" smtClean="0">
                <a:latin typeface="Verdana" pitchFamily="34" charset="0"/>
              </a:rPr>
              <a:t> al </a:t>
            </a:r>
            <a:r>
              <a:rPr lang="en-US" sz="1200" baseline="0" dirty="0" err="1" smtClean="0">
                <a:latin typeface="Verdana" pitchFamily="34" charset="0"/>
              </a:rPr>
              <a:t>passato</a:t>
            </a:r>
            <a:r>
              <a:rPr lang="en-US" sz="1200" baseline="0" dirty="0" smtClean="0">
                <a:latin typeface="Verdana" pitchFamily="34" charset="0"/>
              </a:rPr>
              <a:t> </a:t>
            </a:r>
            <a:r>
              <a:rPr lang="en-US" sz="1200" baseline="0" dirty="0" err="1" smtClean="0">
                <a:latin typeface="Verdana" pitchFamily="34" charset="0"/>
              </a:rPr>
              <a:t>l’investimento</a:t>
            </a:r>
            <a:r>
              <a:rPr lang="en-US" sz="1200" baseline="0" dirty="0" smtClean="0">
                <a:latin typeface="Verdana" pitchFamily="34" charset="0"/>
              </a:rPr>
              <a:t> </a:t>
            </a:r>
            <a:r>
              <a:rPr lang="en-US" sz="1200" baseline="0" dirty="0" err="1" smtClean="0">
                <a:latin typeface="Verdana" pitchFamily="34" charset="0"/>
              </a:rPr>
              <a:t>oggi</a:t>
            </a:r>
            <a:r>
              <a:rPr lang="en-US" sz="1200" baseline="0" dirty="0" smtClean="0">
                <a:latin typeface="Verdana" pitchFamily="34" charset="0"/>
              </a:rPr>
              <a:t> è </a:t>
            </a:r>
            <a:r>
              <a:rPr lang="en-US" sz="1200" baseline="0" dirty="0" err="1" smtClean="0">
                <a:latin typeface="Verdana" pitchFamily="34" charset="0"/>
              </a:rPr>
              <a:t>alla</a:t>
            </a:r>
            <a:r>
              <a:rPr lang="en-US" sz="1200" baseline="0" dirty="0" smtClean="0">
                <a:latin typeface="Verdana" pitchFamily="34" charset="0"/>
              </a:rPr>
              <a:t> </a:t>
            </a:r>
            <a:r>
              <a:rPr lang="en-US" sz="1200" baseline="0" dirty="0" err="1" smtClean="0">
                <a:latin typeface="Verdana" pitchFamily="34" charset="0"/>
              </a:rPr>
              <a:t>portata</a:t>
            </a:r>
            <a:r>
              <a:rPr lang="en-US" sz="1200" baseline="0" dirty="0" smtClean="0">
                <a:latin typeface="Verdana" pitchFamily="34" charset="0"/>
              </a:rPr>
              <a:t> di </a:t>
            </a:r>
            <a:r>
              <a:rPr lang="en-US" sz="1200" baseline="0" dirty="0" err="1" smtClean="0">
                <a:latin typeface="Verdana" pitchFamily="34" charset="0"/>
              </a:rPr>
              <a:t>tutti</a:t>
            </a:r>
            <a:r>
              <a:rPr lang="en-US" sz="1200" baseline="0" dirty="0" smtClean="0">
                <a:latin typeface="Verdana" pitchFamily="34" charset="0"/>
              </a:rPr>
              <a:t> e la </a:t>
            </a:r>
            <a:r>
              <a:rPr lang="en-US" sz="1200" baseline="0" dirty="0" err="1" smtClean="0">
                <a:latin typeface="Verdana" pitchFamily="34" charset="0"/>
              </a:rPr>
              <a:t>procedura</a:t>
            </a:r>
            <a:r>
              <a:rPr lang="en-US" sz="1200" baseline="0" dirty="0" smtClean="0">
                <a:latin typeface="Verdana" pitchFamily="34" charset="0"/>
              </a:rPr>
              <a:t> di </a:t>
            </a:r>
            <a:r>
              <a:rPr lang="en-US" sz="1200" baseline="0" dirty="0" err="1" smtClean="0">
                <a:latin typeface="Verdana" pitchFamily="34" charset="0"/>
              </a:rPr>
              <a:t>registrazione</a:t>
            </a:r>
            <a:r>
              <a:rPr lang="en-US" sz="1200" baseline="0" dirty="0" smtClean="0">
                <a:latin typeface="Verdana" pitchFamily="34" charset="0"/>
              </a:rPr>
              <a:t> </a:t>
            </a:r>
            <a:r>
              <a:rPr lang="en-US" sz="1200" baseline="0" dirty="0" err="1" smtClean="0">
                <a:latin typeface="Verdana" pitchFamily="34" charset="0"/>
              </a:rPr>
              <a:t>della</a:t>
            </a:r>
            <a:r>
              <a:rPr lang="en-US" sz="1200" baseline="0" dirty="0" smtClean="0">
                <a:latin typeface="Verdana" pitchFamily="34" charset="0"/>
              </a:rPr>
              <a:t> </a:t>
            </a:r>
            <a:r>
              <a:rPr lang="en-US" sz="1200" baseline="0" dirty="0" err="1" smtClean="0">
                <a:latin typeface="Verdana" pitchFamily="34" charset="0"/>
              </a:rPr>
              <a:t>propria</a:t>
            </a:r>
            <a:r>
              <a:rPr lang="en-US" sz="1200" baseline="0" dirty="0" smtClean="0">
                <a:latin typeface="Verdana" pitchFamily="34" charset="0"/>
              </a:rPr>
              <a:t> </a:t>
            </a:r>
            <a:r>
              <a:rPr lang="en-US" sz="1200" baseline="0" dirty="0" err="1" smtClean="0">
                <a:latin typeface="Verdana" pitchFamily="34" charset="0"/>
              </a:rPr>
              <a:t>posizione</a:t>
            </a:r>
            <a:r>
              <a:rPr lang="en-US" sz="1200" baseline="0" dirty="0" smtClean="0">
                <a:latin typeface="Verdana" pitchFamily="34" charset="0"/>
              </a:rPr>
              <a:t> in </a:t>
            </a:r>
            <a:r>
              <a:rPr lang="en-US" sz="1200" baseline="0" dirty="0" err="1" smtClean="0">
                <a:latin typeface="Verdana" pitchFamily="34" charset="0"/>
              </a:rPr>
              <a:t>azienda</a:t>
            </a:r>
            <a:r>
              <a:rPr lang="en-US" sz="1200" baseline="0" dirty="0" smtClean="0">
                <a:latin typeface="Verdana" pitchFamily="34" charset="0"/>
              </a:rPr>
              <a:t> </a:t>
            </a:r>
            <a:r>
              <a:rPr lang="en-US" sz="1200" baseline="0" dirty="0" err="1" smtClean="0">
                <a:latin typeface="Verdana" pitchFamily="34" charset="0"/>
              </a:rPr>
              <a:t>si</a:t>
            </a:r>
            <a:r>
              <a:rPr lang="en-US" sz="1200" baseline="0" dirty="0" smtClean="0">
                <a:latin typeface="Verdana" pitchFamily="34" charset="0"/>
              </a:rPr>
              <a:t> è molto </a:t>
            </a:r>
            <a:r>
              <a:rPr lang="en-US" sz="1200" baseline="0" dirty="0" err="1" smtClean="0">
                <a:latin typeface="Verdana" pitchFamily="34" charset="0"/>
              </a:rPr>
              <a:t>semplificata</a:t>
            </a:r>
            <a:r>
              <a:rPr lang="en-US" sz="1200" baseline="0" dirty="0" smtClean="0">
                <a:latin typeface="Verdana" pitchFamily="34" charset="0"/>
              </a:rPr>
              <a:t> … </a:t>
            </a:r>
            <a:r>
              <a:rPr lang="en-US" sz="1200" baseline="0" dirty="0" err="1" smtClean="0">
                <a:latin typeface="Verdana" pitchFamily="34" charset="0"/>
              </a:rPr>
              <a:t>infatti</a:t>
            </a:r>
            <a:r>
              <a:rPr lang="en-US" sz="1200" baseline="0" dirty="0" smtClean="0">
                <a:latin typeface="Verdana" pitchFamily="34" charset="0"/>
              </a:rPr>
              <a:t> </a:t>
            </a:r>
            <a:r>
              <a:rPr lang="en-US" sz="1200" baseline="0" dirty="0" err="1" smtClean="0">
                <a:latin typeface="Verdana" pitchFamily="34" charset="0"/>
              </a:rPr>
              <a:t>l’ingresso</a:t>
            </a:r>
            <a:r>
              <a:rPr lang="en-US" sz="1200" baseline="0" dirty="0" smtClean="0">
                <a:latin typeface="Verdana" pitchFamily="34" charset="0"/>
              </a:rPr>
              <a:t> in </a:t>
            </a:r>
            <a:r>
              <a:rPr lang="en-US" sz="1200" baseline="0" dirty="0" err="1" smtClean="0">
                <a:latin typeface="Verdana" pitchFamily="34" charset="0"/>
              </a:rPr>
              <a:t>azienda</a:t>
            </a:r>
            <a:r>
              <a:rPr lang="en-US" sz="1200" baseline="0" dirty="0" smtClean="0">
                <a:latin typeface="Verdana" pitchFamily="34" charset="0"/>
              </a:rPr>
              <a:t> </a:t>
            </a:r>
            <a:r>
              <a:rPr lang="en-US" sz="1200" baseline="0" dirty="0" err="1" smtClean="0">
                <a:latin typeface="Verdana" pitchFamily="34" charset="0"/>
              </a:rPr>
              <a:t>si</a:t>
            </a:r>
            <a:r>
              <a:rPr lang="en-US" sz="1200" baseline="0" dirty="0" smtClean="0">
                <a:latin typeface="Verdana" pitchFamily="34" charset="0"/>
              </a:rPr>
              <a:t> </a:t>
            </a:r>
            <a:r>
              <a:rPr lang="en-US" sz="1200" baseline="0" dirty="0" err="1" smtClean="0">
                <a:latin typeface="Verdana" pitchFamily="34" charset="0"/>
              </a:rPr>
              <a:t>effettua</a:t>
            </a:r>
            <a:r>
              <a:rPr lang="en-US" sz="1200" baseline="0" dirty="0" smtClean="0">
                <a:latin typeface="Verdana" pitchFamily="34" charset="0"/>
              </a:rPr>
              <a:t> </a:t>
            </a:r>
            <a:r>
              <a:rPr lang="en-US" sz="1200" baseline="0" dirty="0" err="1" smtClean="0">
                <a:latin typeface="Verdana" pitchFamily="34" charset="0"/>
              </a:rPr>
              <a:t>attraverso</a:t>
            </a:r>
            <a:r>
              <a:rPr lang="en-US" sz="1200" baseline="0" dirty="0" smtClean="0">
                <a:latin typeface="Verdana" pitchFamily="34" charset="0"/>
              </a:rPr>
              <a:t> la…</a:t>
            </a:r>
            <a:endParaRPr lang="en-US" sz="1200" dirty="0" smtClean="0">
              <a:latin typeface="Verdana" pitchFamily="34" charset="0"/>
            </a:endParaRP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42</a:t>
            </a:fld>
            <a:endParaRPr lang="it-IT"/>
          </a:p>
        </p:txBody>
      </p:sp>
    </p:spTree>
    <p:extLst>
      <p:ext uri="{BB962C8B-B14F-4D97-AF65-F5344CB8AC3E}">
        <p14:creationId xmlns:p14="http://schemas.microsoft.com/office/powerpoint/2010/main" val="1111409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Vediamo</a:t>
            </a:r>
            <a:r>
              <a:rPr lang="it-IT" baseline="0" dirty="0" smtClean="0"/>
              <a:t> perché lavorare da casa sta diventando una necessità. Sempre di più la gente desidera una propria occupazione in modo indipendente per aumentare un reddito esistente o addirittura facendo del lavoro da casa un’attività principale a tempo pieno.</a:t>
            </a:r>
          </a:p>
          <a:p>
            <a:endParaRPr lang="it-IT" baseline="0" dirty="0" smtClean="0"/>
          </a:p>
          <a:p>
            <a:r>
              <a:rPr lang="it-IT" baseline="0" dirty="0" smtClean="0"/>
              <a:t>Questa scelta offre diversi vantaggi… ovvero…</a:t>
            </a: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a:t>
            </a:fld>
            <a:endParaRPr lang="it-IT"/>
          </a:p>
        </p:txBody>
      </p:sp>
    </p:spTree>
    <p:extLst>
      <p:ext uri="{BB962C8B-B14F-4D97-AF65-F5344CB8AC3E}">
        <p14:creationId xmlns:p14="http://schemas.microsoft.com/office/powerpoint/2010/main" val="34821914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it-IT" sz="1200" b="0" i="0" u="none" strike="noStrike" kern="0" cap="none" spc="0" normalizeH="0" baseline="0" noProof="0" dirty="0" smtClean="0">
                <a:ln>
                  <a:noFill/>
                </a:ln>
                <a:solidFill>
                  <a:prstClr val="black"/>
                </a:solidFill>
                <a:effectLst/>
                <a:uLnTx/>
                <a:uFillTx/>
              </a:rPr>
              <a:t>domanda di nomina di distributore indipendente Herbalife da inviare online dietro compilazione di un modulo del sito ufficiale </a:t>
            </a:r>
            <a:r>
              <a:rPr kumimoji="0" lang="it-IT" sz="1200" b="0" i="0" u="none" strike="noStrike" kern="0" cap="none" spc="0" normalizeH="0" baseline="0" noProof="0" dirty="0" smtClean="0">
                <a:ln>
                  <a:noFill/>
                </a:ln>
                <a:solidFill>
                  <a:srgbClr val="678034"/>
                </a:solidFill>
                <a:effectLst/>
                <a:uLnTx/>
                <a:uFillTx/>
              </a:rPr>
              <a:t>it.myherbalife.com</a:t>
            </a:r>
            <a:r>
              <a:rPr kumimoji="0" lang="it-IT" sz="1200" b="0" i="0" u="none" strike="noStrike" kern="0" cap="none" spc="0" normalizeH="0" baseline="0" noProof="0" dirty="0" smtClean="0">
                <a:ln>
                  <a:noFill/>
                </a:ln>
                <a:solidFill>
                  <a:prstClr val="black"/>
                </a:solidFill>
                <a:effectLst/>
                <a:uLnTx/>
                <a:uFillTx/>
              </a:rPr>
              <a:t> </a:t>
            </a:r>
          </a:p>
          <a:p>
            <a:pPr marL="0" marR="0" lvl="0" indent="0" defTabSz="914400" eaLnBrk="1" fontAlgn="auto" latinLnBrk="0" hangingPunct="1">
              <a:lnSpc>
                <a:spcPct val="150000"/>
              </a:lnSpc>
              <a:spcBef>
                <a:spcPts val="0"/>
              </a:spcBef>
              <a:spcAft>
                <a:spcPts val="0"/>
              </a:spcAft>
              <a:buClrTx/>
              <a:buSzTx/>
              <a:buFontTx/>
              <a:buNone/>
              <a:tabLst/>
              <a:defRPr/>
            </a:pPr>
            <a:endParaRPr kumimoji="0" lang="it-IT" sz="12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it-IT" sz="1200" b="0" i="0" u="none" strike="noStrike" kern="0" cap="none" spc="0" normalizeH="0" baseline="0" noProof="0" dirty="0" smtClean="0">
                <a:ln>
                  <a:noFill/>
                </a:ln>
                <a:solidFill>
                  <a:prstClr val="black"/>
                </a:solidFill>
                <a:effectLst/>
                <a:uLnTx/>
                <a:uFillTx/>
              </a:rPr>
              <a:t>Ovviamente questo passaggio vi verrà illustrato dalla persona che vi ha invitato questa sera…</a:t>
            </a:r>
          </a:p>
          <a:p>
            <a:pPr marL="0" marR="0" lvl="0" indent="0" defTabSz="914400" eaLnBrk="1" fontAlgn="auto" latinLnBrk="0" hangingPunct="1">
              <a:lnSpc>
                <a:spcPct val="150000"/>
              </a:lnSpc>
              <a:spcBef>
                <a:spcPts val="0"/>
              </a:spcBef>
              <a:spcAft>
                <a:spcPts val="0"/>
              </a:spcAft>
              <a:buClrTx/>
              <a:buSzTx/>
              <a:buFontTx/>
              <a:buNone/>
              <a:tabLst/>
              <a:defRPr/>
            </a:pPr>
            <a:endParaRPr kumimoji="0" lang="it-IT" sz="1200" b="0" i="0" u="none" strike="noStrike" kern="0" cap="none" spc="0" normalizeH="0" baseline="0" noProof="0" dirty="0" smtClean="0">
              <a:ln>
                <a:noFill/>
              </a:ln>
              <a:solidFill>
                <a:prstClr val="black"/>
              </a:solidFill>
              <a:effectLst/>
              <a:uLnTx/>
              <a:uFillTx/>
            </a:endParaRP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43</a:t>
            </a:fld>
            <a:endParaRPr lang="it-IT"/>
          </a:p>
        </p:txBody>
      </p:sp>
    </p:spTree>
    <p:extLst>
      <p:ext uri="{BB962C8B-B14F-4D97-AF65-F5344CB8AC3E}">
        <p14:creationId xmlns:p14="http://schemas.microsoft.com/office/powerpoint/2010/main" val="19144971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20000"/>
          </a:bodyPr>
          <a:lstStyle/>
          <a:p>
            <a:pPr lvl="0" eaLnBrk="1" hangingPunct="1">
              <a:spcAft>
                <a:spcPts val="600"/>
              </a:spcAft>
            </a:pPr>
            <a:r>
              <a:rPr lang="en-US" sz="1200" spc="50" dirty="0" err="1" smtClean="0"/>
              <a:t>Quindi</a:t>
            </a:r>
            <a:r>
              <a:rPr lang="en-US" sz="1200" spc="50" dirty="0" smtClean="0"/>
              <a:t> , </a:t>
            </a:r>
            <a:r>
              <a:rPr lang="en-US" sz="1200" spc="50" dirty="0" err="1" smtClean="0"/>
              <a:t>una</a:t>
            </a:r>
            <a:r>
              <a:rPr lang="en-US" sz="1200" spc="50" dirty="0" smtClean="0"/>
              <a:t> </a:t>
            </a:r>
            <a:r>
              <a:rPr lang="en-US" sz="1200" spc="50" dirty="0" err="1" smtClean="0"/>
              <a:t>volta</a:t>
            </a:r>
            <a:r>
              <a:rPr lang="en-US" sz="1200" spc="50" dirty="0" smtClean="0"/>
              <a:t> </a:t>
            </a:r>
            <a:r>
              <a:rPr lang="en-US" sz="1200" spc="50" dirty="0" err="1" smtClean="0"/>
              <a:t>formalizzata</a:t>
            </a:r>
            <a:r>
              <a:rPr lang="en-US" sz="1200" spc="50" dirty="0" smtClean="0"/>
              <a:t> la </a:t>
            </a:r>
            <a:r>
              <a:rPr lang="en-US" sz="1200" spc="50" dirty="0" err="1" smtClean="0"/>
              <a:t>propria</a:t>
            </a:r>
            <a:r>
              <a:rPr lang="en-US" sz="1200" spc="50" dirty="0" smtClean="0"/>
              <a:t> </a:t>
            </a:r>
            <a:r>
              <a:rPr lang="en-US" sz="1200" spc="50" dirty="0" err="1" smtClean="0"/>
              <a:t>posizione</a:t>
            </a:r>
            <a:r>
              <a:rPr lang="en-US" sz="1200" spc="50" dirty="0" smtClean="0"/>
              <a:t> in </a:t>
            </a:r>
            <a:r>
              <a:rPr lang="en-US" sz="1200" spc="50" dirty="0" err="1" smtClean="0"/>
              <a:t>Azienda</a:t>
            </a:r>
            <a:r>
              <a:rPr lang="en-US" sz="1200" spc="50" dirty="0" smtClean="0"/>
              <a:t> con </a:t>
            </a:r>
            <a:r>
              <a:rPr lang="en-US" sz="1200" spc="50" dirty="0" err="1" smtClean="0"/>
              <a:t>l’acquisto</a:t>
            </a:r>
            <a:r>
              <a:rPr lang="en-US" sz="1200" spc="50" dirty="0" smtClean="0"/>
              <a:t> </a:t>
            </a:r>
            <a:r>
              <a:rPr lang="en-US" sz="1200" spc="50" dirty="0" err="1" smtClean="0"/>
              <a:t>dell’IBP</a:t>
            </a:r>
            <a:r>
              <a:rPr lang="en-US" sz="1200" spc="50" dirty="0" smtClean="0"/>
              <a:t>, </a:t>
            </a:r>
            <a:r>
              <a:rPr lang="en-US" sz="1200" spc="50" dirty="0" err="1" smtClean="0"/>
              <a:t>il</a:t>
            </a:r>
            <a:r>
              <a:rPr lang="en-US" sz="1200" spc="50" dirty="0" smtClean="0"/>
              <a:t> </a:t>
            </a:r>
            <a:r>
              <a:rPr lang="en-US" sz="1200" spc="50" dirty="0" err="1" smtClean="0"/>
              <a:t>nuovo</a:t>
            </a:r>
            <a:r>
              <a:rPr lang="en-US" sz="1200" spc="50" dirty="0" smtClean="0"/>
              <a:t> </a:t>
            </a:r>
            <a:r>
              <a:rPr lang="en-US" sz="1200" spc="50" dirty="0" err="1" smtClean="0"/>
              <a:t>distributore</a:t>
            </a:r>
            <a:r>
              <a:rPr lang="en-US" sz="1200" spc="50" dirty="0" smtClean="0"/>
              <a:t> </a:t>
            </a:r>
            <a:r>
              <a:rPr lang="en-US" sz="1200" spc="50" dirty="0" err="1" smtClean="0"/>
              <a:t>potrà</a:t>
            </a:r>
            <a:r>
              <a:rPr lang="en-US" sz="1200" spc="50" dirty="0" smtClean="0"/>
              <a:t> </a:t>
            </a:r>
            <a:r>
              <a:rPr lang="en-US" sz="1200" spc="50" dirty="0" err="1" smtClean="0"/>
              <a:t>avviare</a:t>
            </a:r>
            <a:r>
              <a:rPr lang="en-US" sz="1200" spc="50" dirty="0" smtClean="0"/>
              <a:t> </a:t>
            </a:r>
            <a:r>
              <a:rPr lang="en-US" sz="1200" spc="50" dirty="0" err="1" smtClean="0"/>
              <a:t>il</a:t>
            </a:r>
            <a:r>
              <a:rPr lang="en-US" sz="1200" spc="50" dirty="0" smtClean="0"/>
              <a:t> </a:t>
            </a:r>
            <a:r>
              <a:rPr lang="en-US" sz="1200" spc="50" dirty="0" err="1" smtClean="0"/>
              <a:t>programma</a:t>
            </a:r>
            <a:r>
              <a:rPr lang="en-US" sz="1200" spc="50" dirty="0" smtClean="0"/>
              <a:t> di </a:t>
            </a:r>
            <a:r>
              <a:rPr lang="en-US" sz="1200" spc="50" dirty="0" err="1" smtClean="0"/>
              <a:t>formazione</a:t>
            </a:r>
            <a:r>
              <a:rPr lang="en-US" sz="1200" spc="50" dirty="0" smtClean="0"/>
              <a:t> online </a:t>
            </a:r>
            <a:r>
              <a:rPr lang="en-US" sz="1200" spc="50" dirty="0" err="1" smtClean="0"/>
              <a:t>così</a:t>
            </a:r>
            <a:r>
              <a:rPr lang="en-US" sz="1200" spc="50" dirty="0" smtClean="0"/>
              <a:t> </a:t>
            </a:r>
            <a:r>
              <a:rPr lang="en-US" sz="1200" spc="50" dirty="0" err="1" smtClean="0"/>
              <a:t>strutturato</a:t>
            </a:r>
            <a:r>
              <a:rPr lang="en-US" sz="1200" spc="50" dirty="0" smtClean="0"/>
              <a:t>: </a:t>
            </a:r>
          </a:p>
          <a:p>
            <a:pPr lvl="0" eaLnBrk="1" hangingPunct="1">
              <a:spcAft>
                <a:spcPts val="600"/>
              </a:spcAft>
            </a:pPr>
            <a:endParaRPr lang="en-US" sz="1200" spc="50" dirty="0" smtClean="0"/>
          </a:p>
          <a:p>
            <a:pPr lvl="0" eaLnBrk="1" hangingPunct="1">
              <a:spcAft>
                <a:spcPts val="600"/>
              </a:spcAft>
            </a:pPr>
            <a:r>
              <a:rPr lang="en-US" sz="1200" spc="50" dirty="0" err="1" smtClean="0"/>
              <a:t>Vediamo</a:t>
            </a:r>
            <a:r>
              <a:rPr lang="en-US" sz="1200" spc="50" dirty="0" smtClean="0"/>
              <a:t> </a:t>
            </a:r>
            <a:r>
              <a:rPr lang="en-US" sz="1200" spc="50" dirty="0" err="1" smtClean="0"/>
              <a:t>appunto</a:t>
            </a:r>
            <a:r>
              <a:rPr lang="en-US" sz="1200" spc="50" dirty="0" smtClean="0"/>
              <a:t> </a:t>
            </a:r>
            <a:r>
              <a:rPr lang="en-US" sz="1200" spc="50" dirty="0" err="1" smtClean="0"/>
              <a:t>cosa</a:t>
            </a:r>
            <a:r>
              <a:rPr lang="en-US" sz="1200" spc="50" dirty="0" smtClean="0"/>
              <a:t> fare </a:t>
            </a:r>
            <a:r>
              <a:rPr lang="en-US" sz="1200" spc="50" dirty="0" err="1" smtClean="0"/>
              <a:t>nell’impostazione</a:t>
            </a:r>
            <a:r>
              <a:rPr lang="en-US" sz="1200" spc="50" dirty="0" smtClean="0"/>
              <a:t> </a:t>
            </a:r>
            <a:r>
              <a:rPr lang="en-US" sz="1200" spc="50" dirty="0" err="1" smtClean="0"/>
              <a:t>dell’attività</a:t>
            </a:r>
            <a:r>
              <a:rPr lang="en-US" sz="1200" spc="50" dirty="0" smtClean="0"/>
              <a:t> da casa:</a:t>
            </a:r>
          </a:p>
          <a:p>
            <a:pPr lvl="0" eaLnBrk="1" hangingPunct="1">
              <a:spcAft>
                <a:spcPts val="600"/>
              </a:spcAft>
            </a:pPr>
            <a:endParaRPr lang="en-US" sz="1200" spc="50" dirty="0" smtClean="0"/>
          </a:p>
          <a:p>
            <a:pPr marL="457200" lvl="0" indent="-457200">
              <a:lnSpc>
                <a:spcPct val="150000"/>
              </a:lnSpc>
              <a:buClr>
                <a:srgbClr val="C50303"/>
              </a:buClr>
              <a:buSzPct val="130000"/>
              <a:buFont typeface="Wingdings" pitchFamily="2" charset="2"/>
              <a:buChar char="ü"/>
            </a:pPr>
            <a:r>
              <a:rPr lang="it-IT" dirty="0" smtClean="0"/>
              <a:t>Apertura di un canale di comunicazione attraverso SKYPE con il proprio sponsor per l’assistenza a distanza sui primi passi di avvio attività;</a:t>
            </a:r>
          </a:p>
          <a:p>
            <a:pPr marL="457200" lvl="0" indent="-457200" eaLnBrk="1" hangingPunct="1">
              <a:lnSpc>
                <a:spcPct val="150000"/>
              </a:lnSpc>
              <a:buClr>
                <a:srgbClr val="C50303"/>
              </a:buClr>
              <a:buSzPct val="130000"/>
              <a:buFont typeface="Wingdings" pitchFamily="2" charset="2"/>
              <a:buChar char="ü"/>
            </a:pPr>
            <a:r>
              <a:rPr lang="it-IT" dirty="0" smtClean="0"/>
              <a:t>Ottimizzazione ed uso del proprio sito web personalizzato;</a:t>
            </a:r>
          </a:p>
          <a:p>
            <a:pPr marL="457200" lvl="0" indent="-457200" eaLnBrk="1" hangingPunct="1">
              <a:lnSpc>
                <a:spcPct val="150000"/>
              </a:lnSpc>
              <a:spcAft>
                <a:spcPts val="1200"/>
              </a:spcAft>
              <a:buClr>
                <a:srgbClr val="C50303"/>
              </a:buClr>
              <a:buSzPct val="130000"/>
              <a:buFont typeface="Wingdings" pitchFamily="2" charset="2"/>
              <a:buChar char="ü"/>
            </a:pPr>
            <a:r>
              <a:rPr lang="it-IT" dirty="0" smtClean="0"/>
              <a:t>Approfondimenti sulle tecniche di promozione dirette sia alla distribuzione online dei prodotti sia a come avviare altre persone all’attività.</a:t>
            </a:r>
          </a:p>
          <a:p>
            <a:pPr marL="0" lvl="0" indent="0" eaLnBrk="1" hangingPunct="1">
              <a:lnSpc>
                <a:spcPct val="150000"/>
              </a:lnSpc>
              <a:spcAft>
                <a:spcPts val="1200"/>
              </a:spcAft>
              <a:buClr>
                <a:srgbClr val="C50303"/>
              </a:buClr>
              <a:buSzPct val="130000"/>
              <a:buFont typeface="Wingdings" pitchFamily="2" charset="2"/>
              <a:buNone/>
            </a:pPr>
            <a:endParaRPr lang="it-IT" dirty="0" smtClean="0"/>
          </a:p>
          <a:p>
            <a:pPr lvl="0" eaLnBrk="1" hangingPunct="1">
              <a:spcAft>
                <a:spcPts val="1200"/>
              </a:spcAft>
            </a:pPr>
            <a:r>
              <a:rPr lang="it-IT" sz="1400" b="1" i="1" spc="80" dirty="0" smtClean="0"/>
              <a:t>Essendo questa un’attività indipendente, occorrono ovviamente:</a:t>
            </a:r>
          </a:p>
          <a:p>
            <a:pPr lvl="0" algn="ctr" eaLnBrk="1" hangingPunct="1">
              <a:spcAft>
                <a:spcPts val="600"/>
              </a:spcAft>
            </a:pPr>
            <a:r>
              <a:rPr lang="it-IT" sz="1400" spc="200" dirty="0" smtClean="0">
                <a:ln w="22225" cap="sq">
                  <a:solidFill>
                    <a:schemeClr val="tx1"/>
                  </a:solidFill>
                  <a:prstDash val="solid"/>
                  <a:bevel/>
                </a:ln>
                <a:solidFill>
                  <a:srgbClr val="C00000"/>
                </a:solidFill>
                <a:latin typeface="Century Gothic" pitchFamily="34" charset="0"/>
                <a:sym typeface="Wingdings 2"/>
              </a:rPr>
              <a:t> Voglia di formarsi  Impegno</a:t>
            </a:r>
            <a:r>
              <a:rPr lang="it-IT" sz="1400" spc="200" dirty="0" smtClean="0">
                <a:ln w="22225" cap="sq">
                  <a:solidFill>
                    <a:schemeClr val="tx1"/>
                  </a:solidFill>
                  <a:prstDash val="solid"/>
                  <a:bevel/>
                </a:ln>
                <a:solidFill>
                  <a:srgbClr val="C00000"/>
                </a:solidFill>
                <a:latin typeface="Century Gothic" pitchFamily="34" charset="0"/>
              </a:rPr>
              <a:t> </a:t>
            </a:r>
            <a:r>
              <a:rPr lang="it-IT" sz="1400" spc="200" dirty="0" smtClean="0">
                <a:ln w="22225" cap="sq">
                  <a:solidFill>
                    <a:schemeClr val="tx1"/>
                  </a:solidFill>
                  <a:prstDash val="solid"/>
                  <a:bevel/>
                </a:ln>
                <a:solidFill>
                  <a:srgbClr val="C00000"/>
                </a:solidFill>
                <a:latin typeface="Century Gothic" pitchFamily="34" charset="0"/>
                <a:sym typeface="Wingdings 2"/>
              </a:rPr>
              <a:t> Costanza</a:t>
            </a:r>
            <a:endParaRPr lang="it-IT" sz="1400" spc="200" dirty="0" smtClean="0">
              <a:ln w="22225" cap="sq">
                <a:solidFill>
                  <a:schemeClr val="tx1"/>
                </a:solidFill>
                <a:prstDash val="solid"/>
                <a:bevel/>
              </a:ln>
              <a:solidFill>
                <a:srgbClr val="C00000"/>
              </a:solidFill>
              <a:latin typeface="Century Gothic" pitchFamily="34" charset="0"/>
            </a:endParaRPr>
          </a:p>
          <a:p>
            <a:pPr lvl="0" algn="ctr" eaLnBrk="1" hangingPunct="1">
              <a:spcAft>
                <a:spcPts val="1200"/>
              </a:spcAft>
            </a:pPr>
            <a:r>
              <a:rPr lang="it-IT" sz="1200" spc="200" dirty="0" smtClean="0"/>
              <a:t>e soprattutto tanto…</a:t>
            </a:r>
          </a:p>
          <a:p>
            <a:pPr lvl="0" algn="ctr" eaLnBrk="1" hangingPunct="1">
              <a:spcAft>
                <a:spcPts val="1200"/>
              </a:spcAft>
            </a:pPr>
            <a:r>
              <a:rPr lang="it-IT" sz="1200" b="1" spc="200" dirty="0" smtClean="0">
                <a:ln w="22225" cap="sq">
                  <a:solidFill>
                    <a:schemeClr val="tx1"/>
                  </a:solidFill>
                  <a:prstDash val="solid"/>
                  <a:bevel/>
                </a:ln>
                <a:solidFill>
                  <a:srgbClr val="C50303"/>
                </a:solidFill>
                <a:latin typeface="Century Gothic" pitchFamily="34" charset="0"/>
              </a:rPr>
              <a:t>ENTUSIASMO</a:t>
            </a:r>
            <a:endParaRPr lang="it-IT" sz="2800" b="1" spc="1500" dirty="0" smtClean="0">
              <a:ln w="22225" cap="sq">
                <a:solidFill>
                  <a:schemeClr val="tx1"/>
                </a:solidFill>
                <a:prstDash val="solid"/>
                <a:bevel/>
              </a:ln>
              <a:solidFill>
                <a:srgbClr val="C50303"/>
              </a:solidFill>
              <a:latin typeface="Century Gothic" pitchFamily="34" charset="0"/>
            </a:endParaRP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44</a:t>
            </a:fld>
            <a:endParaRPr lang="it-IT"/>
          </a:p>
        </p:txBody>
      </p:sp>
    </p:spTree>
    <p:extLst>
      <p:ext uri="{BB962C8B-B14F-4D97-AF65-F5344CB8AC3E}">
        <p14:creationId xmlns:p14="http://schemas.microsoft.com/office/powerpoint/2010/main" val="126743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lnSpcReduction="10000"/>
          </a:bodyPr>
          <a:lstStyle/>
          <a:p>
            <a:pPr algn="l"/>
            <a:r>
              <a:rPr lang="it-IT" sz="1400" b="0" dirty="0" smtClean="0">
                <a:latin typeface="+mn-lt"/>
              </a:rPr>
              <a:t>Garanzie</a:t>
            </a:r>
            <a:r>
              <a:rPr lang="it-IT" sz="1400" b="0" baseline="0" dirty="0" smtClean="0">
                <a:latin typeface="+mn-lt"/>
              </a:rPr>
              <a:t> importanti per chi svolge l’attività in Herbalife sono alcuni punti fondamentali, quali sono:</a:t>
            </a:r>
          </a:p>
          <a:p>
            <a:pPr algn="l"/>
            <a:endParaRPr lang="it-IT" sz="1400" b="0" baseline="0" dirty="0" smtClean="0">
              <a:latin typeface="+mn-lt"/>
            </a:endParaRPr>
          </a:p>
          <a:p>
            <a:pPr algn="l"/>
            <a:r>
              <a:rPr lang="it-IT" sz="1400" b="0" baseline="0" dirty="0" smtClean="0">
                <a:latin typeface="+mn-lt"/>
              </a:rPr>
              <a:t>1- Tutela Aziendale a norma di legge;</a:t>
            </a:r>
          </a:p>
          <a:p>
            <a:pPr algn="l"/>
            <a:endParaRPr lang="it-IT" sz="1400" b="0" baseline="0" dirty="0" smtClean="0">
              <a:latin typeface="+mn-lt"/>
            </a:endParaRPr>
          </a:p>
          <a:p>
            <a:pPr algn="l"/>
            <a:r>
              <a:rPr lang="it-IT" sz="1400" b="0" baseline="0" dirty="0" smtClean="0">
                <a:latin typeface="+mn-lt"/>
              </a:rPr>
              <a:t>2- Varie forme di guadagno;</a:t>
            </a:r>
          </a:p>
          <a:p>
            <a:pPr algn="l"/>
            <a:endParaRPr lang="it-IT" sz="1400" b="0" baseline="0" dirty="0" smtClean="0">
              <a:latin typeface="+mn-lt"/>
            </a:endParaRPr>
          </a:p>
          <a:p>
            <a:pPr algn="l"/>
            <a:r>
              <a:rPr lang="it-IT" sz="1400" b="0" baseline="0" dirty="0" smtClean="0">
                <a:latin typeface="+mn-lt"/>
              </a:rPr>
              <a:t>3- L’attività svolta nel tempo è:</a:t>
            </a:r>
          </a:p>
          <a:p>
            <a:pPr algn="l"/>
            <a:r>
              <a:rPr lang="it-IT" sz="1400" b="0" baseline="0" dirty="0" smtClean="0">
                <a:latin typeface="+mn-lt"/>
              </a:rPr>
              <a:t>	</a:t>
            </a:r>
          </a:p>
          <a:p>
            <a:pPr algn="l"/>
            <a:r>
              <a:rPr lang="it-IT" sz="1400" b="0" baseline="0" dirty="0" smtClean="0">
                <a:latin typeface="+mn-lt"/>
              </a:rPr>
              <a:t>	Ereditabile: cioè passa ai figli dei distributori, possibilità che nel mondo del lavoro </a:t>
            </a:r>
            <a:r>
              <a:rPr lang="it-IT" sz="1400" b="0" baseline="0" smtClean="0">
                <a:latin typeface="+mn-lt"/>
              </a:rPr>
              <a:t>da dipendente non </a:t>
            </a:r>
            <a:r>
              <a:rPr lang="it-IT" sz="1400" b="0" baseline="0" dirty="0" smtClean="0">
                <a:latin typeface="+mn-lt"/>
              </a:rPr>
              <a:t>esiste per diverse ragioni (in Herbalife già ci sono tante persone che hanno ereditato</a:t>
            </a:r>
          </a:p>
          <a:p>
            <a:pPr algn="l"/>
            <a:endParaRPr lang="it-IT" sz="1400" b="0" baseline="0" dirty="0" smtClean="0">
              <a:latin typeface="+mn-lt"/>
            </a:endParaRPr>
          </a:p>
          <a:p>
            <a:pPr algn="l"/>
            <a:r>
              <a:rPr lang="it-IT" sz="1400" b="0" baseline="0" dirty="0" smtClean="0">
                <a:latin typeface="+mn-lt"/>
              </a:rPr>
              <a:t>	Cedibile: cioè si può cedere la propria organizzazione come si cede qualsiasi azienda;</a:t>
            </a:r>
          </a:p>
          <a:p>
            <a:pPr algn="l"/>
            <a:endParaRPr lang="it-IT" sz="1400" b="0" baseline="0" dirty="0" smtClean="0">
              <a:latin typeface="+mn-lt"/>
            </a:endParaRPr>
          </a:p>
          <a:p>
            <a:pPr algn="l"/>
            <a:r>
              <a:rPr lang="it-IT" sz="1400" b="0" baseline="0" dirty="0" smtClean="0">
                <a:latin typeface="+mn-lt"/>
              </a:rPr>
              <a:t>	Irrevocabile: significa che tutto ciò che si è creato in termini di lavoro nessuno ve lo potrà mai togliere, neanche l’azienda in quanto sono diritti acquisiti a vita.</a:t>
            </a:r>
          </a:p>
          <a:p>
            <a:pPr marL="937992" lvl="1" indent="-468996">
              <a:lnSpc>
                <a:spcPct val="150000"/>
              </a:lnSpc>
              <a:spcAft>
                <a:spcPts val="1026"/>
              </a:spcAft>
              <a:buFont typeface="Arial" pitchFamily="34" charset="0"/>
              <a:buChar char="•"/>
            </a:pPr>
            <a:endParaRPr lang="th-TH" sz="3300" b="1" dirty="0">
              <a:ln w="22225" cap="sq">
                <a:solidFill>
                  <a:prstClr val="black"/>
                </a:solidFill>
                <a:prstDash val="solid"/>
                <a:bevel/>
              </a:ln>
              <a:solidFill>
                <a:srgbClr val="678034"/>
              </a:solidFill>
              <a:latin typeface="Verdana" pitchFamily="34" charset="0"/>
            </a:endParaRPr>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45</a:t>
            </a:fld>
            <a:endParaRPr lang="it-IT"/>
          </a:p>
        </p:txBody>
      </p:sp>
    </p:spTree>
    <p:extLst>
      <p:ext uri="{BB962C8B-B14F-4D97-AF65-F5344CB8AC3E}">
        <p14:creationId xmlns:p14="http://schemas.microsoft.com/office/powerpoint/2010/main" val="42505155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400" dirty="0" smtClean="0"/>
              <a:t>Cosa resta da fare adesso? </a:t>
            </a:r>
          </a:p>
          <a:p>
            <a:endParaRPr lang="it-IT" sz="1400" dirty="0" smtClean="0"/>
          </a:p>
          <a:p>
            <a:r>
              <a:rPr lang="it-IT" sz="1400" dirty="0" smtClean="0"/>
              <a:t>Semplicemente mettersi</a:t>
            </a:r>
            <a:r>
              <a:rPr lang="it-IT" sz="1400" baseline="0" dirty="0" smtClean="0"/>
              <a:t> in contatto con la persona che vi ha invitato qui questa sera, vi saprà indicare cosa fare per iniziare l’attività</a:t>
            </a:r>
            <a:endParaRPr lang="it-IT" sz="1400"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46</a:t>
            </a:fld>
            <a:endParaRPr lang="it-IT"/>
          </a:p>
        </p:txBody>
      </p:sp>
    </p:spTree>
    <p:extLst>
      <p:ext uri="{BB962C8B-B14F-4D97-AF65-F5344CB8AC3E}">
        <p14:creationId xmlns:p14="http://schemas.microsoft.com/office/powerpoint/2010/main" val="21665968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sysClr val="windowText" lastClr="000000"/>
                </a:solidFill>
                <a:effectLst/>
                <a:uLnTx/>
                <a:uFillTx/>
                <a:latin typeface="+mn-lt"/>
              </a:rPr>
              <a:t>Per concludere..….</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sysClr val="windowText" lastClr="000000"/>
              </a:solidFill>
              <a:effectLst/>
              <a:uLnTx/>
              <a:uFillTx/>
              <a:latin typeface="+mn-lt"/>
            </a:endParaRP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sysClr val="windowText" lastClr="000000"/>
                </a:solidFill>
                <a:effectLst/>
                <a:uLnTx/>
                <a:uFillTx/>
                <a:latin typeface="+mn-lt"/>
              </a:rPr>
              <a:t>Abbiamo visto come questa attività può contribuire a trovare una soluzione di guadagno. </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sysClr val="windowText" lastClr="000000"/>
              </a:solidFill>
              <a:effectLst/>
              <a:uLnTx/>
              <a:uFillTx/>
              <a:latin typeface="+mn-lt"/>
            </a:endParaRP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1200" b="1" i="1" u="none" strike="noStrike" kern="1200" cap="none" spc="0" normalizeH="0" baseline="0" noProof="0" dirty="0" smtClean="0">
                <a:ln>
                  <a:noFill/>
                </a:ln>
                <a:solidFill>
                  <a:sysClr val="windowText" lastClr="000000"/>
                </a:solidFill>
                <a:effectLst/>
                <a:uLnTx/>
                <a:uFillTx/>
                <a:latin typeface="+mn-lt"/>
              </a:rPr>
              <a:t>Herbalife</a:t>
            </a:r>
            <a:r>
              <a:rPr kumimoji="0" lang="it-IT" sz="1200" b="0" i="0" u="none" strike="noStrike" kern="1200" cap="none" spc="0" normalizeH="0" baseline="0" noProof="0" dirty="0" smtClean="0">
                <a:ln>
                  <a:noFill/>
                </a:ln>
                <a:solidFill>
                  <a:sysClr val="windowText" lastClr="000000"/>
                </a:solidFill>
                <a:effectLst/>
                <a:uLnTx/>
                <a:uFillTx/>
                <a:latin typeface="+mn-lt"/>
              </a:rPr>
              <a:t> è anche un’opportunità per scoprire quali regole sono efficaci per un benessere fisico e migliorare il proprio benessere.</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sysClr val="windowText" lastClr="000000"/>
              </a:solidFill>
              <a:effectLst/>
              <a:uLnTx/>
              <a:uFillTx/>
              <a:latin typeface="+mn-lt"/>
            </a:endParaRP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sysClr val="windowText" lastClr="000000"/>
                </a:solidFill>
                <a:effectLst/>
                <a:uLnTx/>
                <a:uFillTx/>
                <a:latin typeface="+mn-lt"/>
              </a:rPr>
              <a:t>A questo riguardo, il nostro gruppo vi invita tutti a partecipare ogni lunedì alla conferenza online:</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sysClr val="windowText" lastClr="000000"/>
              </a:solidFill>
              <a:effectLst/>
              <a:uLnTx/>
              <a:uFillTx/>
              <a:latin typeface="+mn-lt"/>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it-IT" b="1" i="1" noProof="0" dirty="0" smtClean="0">
                <a:solidFill>
                  <a:sysClr val="windowText" lastClr="000000"/>
                </a:solidFill>
                <a:latin typeface="+mn-lt"/>
              </a:rPr>
              <a:t>‘’</a:t>
            </a:r>
            <a:r>
              <a:rPr kumimoji="0" lang="it-IT" b="1" i="1" u="none" strike="noStrike" kern="1200" cap="none" spc="0" normalizeH="0" baseline="0" noProof="0" dirty="0" smtClean="0">
                <a:ln>
                  <a:noFill/>
                </a:ln>
                <a:solidFill>
                  <a:schemeClr val="tx2">
                    <a:lumMod val="25000"/>
                  </a:schemeClr>
                </a:solidFill>
                <a:effectLst/>
                <a:uLnTx/>
                <a:uFillTx/>
                <a:latin typeface="+mn-lt"/>
              </a:rPr>
              <a:t>Nutrirsi bene per sentirsi in forma</a:t>
            </a:r>
            <a:r>
              <a:rPr lang="it-IT" b="1" i="1" dirty="0" smtClean="0">
                <a:solidFill>
                  <a:sysClr val="windowText" lastClr="000000"/>
                </a:solidFill>
                <a:latin typeface="+mn-lt"/>
              </a:rPr>
              <a:t>’’</a:t>
            </a:r>
            <a:r>
              <a:rPr kumimoji="0" lang="it-IT" b="1" i="1" u="none" strike="noStrike" kern="1200" cap="none" spc="0" normalizeH="0" baseline="0" noProof="0" dirty="0" smtClean="0">
                <a:ln>
                  <a:noFill/>
                </a:ln>
                <a:solidFill>
                  <a:sysClr val="windowText" lastClr="000000"/>
                </a:solidFill>
                <a:effectLst/>
                <a:uLnTx/>
                <a:uFillTx/>
                <a:latin typeface="+mn-lt"/>
              </a:rPr>
              <a:t>  </a:t>
            </a:r>
            <a:r>
              <a:rPr kumimoji="0" lang="it-IT" sz="1200" b="0" i="0" u="none" strike="noStrike" kern="1200" cap="none" spc="0" normalizeH="0" baseline="0" noProof="0" dirty="0" smtClean="0">
                <a:ln>
                  <a:noFill/>
                </a:ln>
                <a:solidFill>
                  <a:sysClr val="windowText" lastClr="000000"/>
                </a:solidFill>
                <a:effectLst/>
                <a:uLnTx/>
                <a:uFillTx/>
                <a:latin typeface="+mn-lt"/>
              </a:rPr>
              <a:t>con le stesse modalità e orari di questa sera.</a:t>
            </a:r>
          </a:p>
          <a:p>
            <a:endParaRPr lang="it-IT" dirty="0" smtClean="0"/>
          </a:p>
          <a:p>
            <a:r>
              <a:rPr lang="it-IT" dirty="0" smtClean="0"/>
              <a:t>Ovviamente l’invito può essere esteso alle</a:t>
            </a:r>
            <a:r>
              <a:rPr lang="it-IT" baseline="0" dirty="0" smtClean="0"/>
              <a:t> persone di vostra conoscenza, saremo ben lieti di condividere ulteriormente quanto altro ci sarà di nuovo in «</a:t>
            </a:r>
            <a:r>
              <a:rPr lang="it-IT" b="1" baseline="0" dirty="0" smtClean="0"/>
              <a:t>Herbalife e il Lavoro da Casa</a:t>
            </a:r>
            <a:r>
              <a:rPr lang="it-IT" baseline="0" dirty="0" smtClean="0"/>
              <a:t>»</a:t>
            </a: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47</a:t>
            </a:fld>
            <a:endParaRPr lang="it-IT"/>
          </a:p>
        </p:txBody>
      </p:sp>
    </p:spTree>
    <p:extLst>
      <p:ext uri="{BB962C8B-B14F-4D97-AF65-F5344CB8AC3E}">
        <p14:creationId xmlns:p14="http://schemas.microsoft.com/office/powerpoint/2010/main" val="5758671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937992">
              <a:defRPr/>
            </a:pPr>
            <a:r>
              <a:rPr lang="it-IT" dirty="0" smtClean="0"/>
              <a:t>A questo punto, il gruppo Home Business Online Team con l’azienda Herbalife…</a:t>
            </a:r>
          </a:p>
          <a:p>
            <a:pPr defTabSz="937992">
              <a:defRPr/>
            </a:pPr>
            <a:endParaRPr lang="it-IT" b="1" kern="0" dirty="0">
              <a:ln w="10541" cmpd="sng">
                <a:solidFill>
                  <a:srgbClr val="4F81BD">
                    <a:shade val="88000"/>
                    <a:satMod val="110000"/>
                  </a:srgbClr>
                </a:solidFill>
                <a:prstDash val="solid"/>
              </a:ln>
              <a:solidFill>
                <a:schemeClr val="bg1"/>
              </a:solidFill>
              <a:latin typeface="Bell MT" pitchFamily="18" charset="0"/>
            </a:endParaRPr>
          </a:p>
          <a:p>
            <a:pPr defTabSz="937992">
              <a:defRPr/>
            </a:pPr>
            <a:r>
              <a:rPr lang="it-IT" b="1" kern="0" dirty="0">
                <a:ln w="10541" cmpd="sng">
                  <a:solidFill>
                    <a:srgbClr val="4F81BD">
                      <a:shade val="88000"/>
                      <a:satMod val="110000"/>
                    </a:srgbClr>
                  </a:solidFill>
                  <a:prstDash val="solid"/>
                </a:ln>
                <a:solidFill>
                  <a:schemeClr val="bg1"/>
                </a:solidFill>
                <a:latin typeface="Bell MT" pitchFamily="18" charset="0"/>
              </a:rPr>
              <a:t>Vi augurano una buona serata e Vi invitano a lunedì prossimo alla «SERATA BENESSERE»!</a:t>
            </a:r>
          </a:p>
          <a:p>
            <a:pPr defTabSz="937992">
              <a:defRPr/>
            </a:pPr>
            <a:endParaRPr lang="it-IT" b="1" kern="0" dirty="0">
              <a:ln w="10541" cmpd="sng">
                <a:solidFill>
                  <a:srgbClr val="4F81BD">
                    <a:shade val="88000"/>
                    <a:satMod val="110000"/>
                  </a:srgbClr>
                </a:solidFill>
                <a:prstDash val="solid"/>
              </a:ln>
              <a:solidFill>
                <a:schemeClr val="bg1"/>
              </a:solidFill>
              <a:latin typeface="Bell MT" pitchFamily="18" charset="0"/>
            </a:endParaRPr>
          </a:p>
          <a:p>
            <a:pPr defTabSz="937992">
              <a:defRPr/>
            </a:pPr>
            <a:r>
              <a:rPr lang="it-IT" b="1" kern="0" dirty="0">
                <a:ln w="10541" cmpd="sng">
                  <a:solidFill>
                    <a:srgbClr val="4F81BD">
                      <a:shade val="88000"/>
                      <a:satMod val="110000"/>
                    </a:srgbClr>
                  </a:solidFill>
                  <a:prstDash val="solid"/>
                </a:ln>
                <a:solidFill>
                  <a:schemeClr val="bg1"/>
                </a:solidFill>
                <a:latin typeface="Bell MT" pitchFamily="18" charset="0"/>
              </a:rPr>
              <a:t>Arrivederci </a:t>
            </a:r>
            <a:r>
              <a:rPr lang="it-IT" b="1" kern="0" dirty="0">
                <a:ln w="10541" cmpd="sng">
                  <a:solidFill>
                    <a:srgbClr val="4F81BD">
                      <a:shade val="88000"/>
                      <a:satMod val="110000"/>
                    </a:srgbClr>
                  </a:solidFill>
                  <a:prstDash val="solid"/>
                </a:ln>
                <a:solidFill>
                  <a:schemeClr val="bg1"/>
                </a:solidFill>
                <a:latin typeface="Bell MT" pitchFamily="18" charset="0"/>
                <a:sym typeface="Wingdings" panose="05000000000000000000" pitchFamily="2" charset="2"/>
              </a:rPr>
              <a:t></a:t>
            </a:r>
          </a:p>
          <a:p>
            <a:pPr defTabSz="937992">
              <a:defRPr/>
            </a:pPr>
            <a:endParaRPr lang="it-IT" b="1" kern="0" dirty="0">
              <a:ln w="10541" cmpd="sng">
                <a:solidFill>
                  <a:srgbClr val="4F81BD">
                    <a:shade val="88000"/>
                    <a:satMod val="110000"/>
                  </a:srgbClr>
                </a:solidFill>
                <a:prstDash val="solid"/>
              </a:ln>
              <a:solidFill>
                <a:schemeClr val="bg1"/>
              </a:solidFill>
              <a:latin typeface="Bell MT" pitchFamily="18" charset="0"/>
              <a:sym typeface="Wingdings" panose="05000000000000000000" pitchFamily="2" charset="2"/>
            </a:endParaRPr>
          </a:p>
          <a:p>
            <a:pPr defTabSz="937992">
              <a:defRPr/>
            </a:pPr>
            <a:endParaRPr lang="it-IT" sz="800" kern="0" dirty="0">
              <a:solidFill>
                <a:schemeClr val="bg1"/>
              </a:solidFill>
            </a:endParaRP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48</a:t>
            </a:fld>
            <a:endParaRPr lang="it-IT"/>
          </a:p>
        </p:txBody>
      </p:sp>
    </p:spTree>
    <p:extLst>
      <p:ext uri="{BB962C8B-B14F-4D97-AF65-F5344CB8AC3E}">
        <p14:creationId xmlns:p14="http://schemas.microsoft.com/office/powerpoint/2010/main" val="2523554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Dedicarsi ai propri interessi quali la famiglia, i figli</a:t>
            </a:r>
            <a:r>
              <a:rPr lang="it-IT" smtClean="0"/>
              <a:t>, gli sport e hobbies</a:t>
            </a:r>
            <a:r>
              <a:rPr lang="it-IT" dirty="0" smtClean="0"/>
              <a:t>…</a:t>
            </a:r>
          </a:p>
          <a:p>
            <a:endParaRPr lang="it-IT" dirty="0" smtClean="0"/>
          </a:p>
          <a:p>
            <a:r>
              <a:rPr lang="it-IT" dirty="0" smtClean="0"/>
              <a:t>Evitare di sprecare il proprio tempo nel</a:t>
            </a:r>
            <a:r>
              <a:rPr lang="it-IT" baseline="0" dirty="0" smtClean="0"/>
              <a:t> traffico (personalmente considero questo vantaggio molto importante, saputo gestire il tempo ci da la possibilità di fare tante cose ed evitiamo di «giustificarci» a non fare qualcosa usando la classica frase «NON HO TEMPO» che io traduco in «NON VOGLIO»!</a:t>
            </a:r>
            <a:endParaRPr lang="it-IT" baseline="0" dirty="0" smtClean="0">
              <a:sym typeface="Wingdings" pitchFamily="2" charset="2"/>
            </a:endParaRPr>
          </a:p>
          <a:p>
            <a:endParaRPr lang="it-IT" baseline="0" dirty="0" smtClean="0">
              <a:sym typeface="Wingdings" pitchFamily="2" charset="2"/>
            </a:endParaRPr>
          </a:p>
          <a:p>
            <a:r>
              <a:rPr lang="it-IT" baseline="0" dirty="0" smtClean="0">
                <a:sym typeface="Wingdings" pitchFamily="2" charset="2"/>
              </a:rPr>
              <a:t>Altro vantaggio lavorando da casa è ovviamente il risparmio sui costi di spostamento, noi italiani soprattutto… in Europa siamo coloro che comprano un litro di carburante al prezzo più alto.</a:t>
            </a:r>
          </a:p>
          <a:p>
            <a:endParaRPr lang="it-IT" baseline="0" dirty="0" smtClean="0">
              <a:sym typeface="Wingdings" pitchFamily="2" charset="2"/>
            </a:endParaRPr>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5</a:t>
            </a:fld>
            <a:endParaRPr lang="it-IT"/>
          </a:p>
        </p:txBody>
      </p:sp>
    </p:spTree>
    <p:extLst>
      <p:ext uri="{BB962C8B-B14F-4D97-AF65-F5344CB8AC3E}">
        <p14:creationId xmlns:p14="http://schemas.microsoft.com/office/powerpoint/2010/main" val="14851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Bef>
                <a:spcPts val="615"/>
              </a:spcBef>
              <a:spcAft>
                <a:spcPts val="615"/>
              </a:spcAft>
            </a:pPr>
            <a:r>
              <a:rPr lang="it-IT" dirty="0" smtClean="0">
                <a:latin typeface="Verdana" pitchFamily="34" charset="0"/>
              </a:rPr>
              <a:t>Gestire il proprio tempo e decidere come, dove, quando e con chi  lavorare.</a:t>
            </a:r>
            <a:endParaRPr lang="it-IT" sz="1400" dirty="0">
              <a:latin typeface="Verdana" pitchFamily="34" charset="0"/>
            </a:endParaRPr>
          </a:p>
          <a:p>
            <a:endParaRPr lang="it-IT" baseline="0" dirty="0" smtClean="0"/>
          </a:p>
          <a:p>
            <a:r>
              <a:rPr lang="it-IT" baseline="0" dirty="0" smtClean="0"/>
              <a:t>Inoltre, utilizzando pc e internet, miglioriamo anche l’uso di tali strumenti e aumentiamo le nostre conoscenze dei mezzi di comunicazione come email, messaggistica, social network e soprattutto strumenti come </a:t>
            </a:r>
            <a:r>
              <a:rPr lang="it-IT" baseline="0" dirty="0" err="1" smtClean="0"/>
              <a:t>skype</a:t>
            </a:r>
            <a:r>
              <a:rPr lang="it-IT" baseline="0" dirty="0" smtClean="0"/>
              <a:t> per ottimizzarne l’uso. Ci tengo a precisare che l’uso di questi strumenti, cosi come il pc in forma generale, vengono usati mediamente al 10% delle loro potenzialità, è necessario solo dedicarsi per apprenderne le molteplici funzionalità e questo garantisce maggiore formazione.</a:t>
            </a:r>
          </a:p>
          <a:p>
            <a:endParaRPr lang="it-IT" baseline="0" dirty="0" smtClean="0"/>
          </a:p>
          <a:p>
            <a:r>
              <a:rPr lang="it-IT" baseline="0" dirty="0" smtClean="0"/>
              <a:t>Vediamo perciò come funziona Herbalife e il Lavoro da Casa!</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6</a:t>
            </a:fld>
            <a:endParaRPr lang="it-IT"/>
          </a:p>
        </p:txBody>
      </p:sp>
    </p:spTree>
    <p:extLst>
      <p:ext uri="{BB962C8B-B14F-4D97-AF65-F5344CB8AC3E}">
        <p14:creationId xmlns:p14="http://schemas.microsoft.com/office/powerpoint/2010/main" val="81367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In questa slide vogliamo spiegare</a:t>
            </a:r>
            <a:r>
              <a:rPr lang="it-IT" baseline="0" dirty="0" smtClean="0"/>
              <a:t> come il nostro servizio, offerto dal gruppo Home Business Online team, può essere applicato nella pratica:</a:t>
            </a:r>
          </a:p>
          <a:p>
            <a:pPr defTabSz="937992">
              <a:defRPr/>
            </a:pPr>
            <a:r>
              <a:rPr lang="en-US" dirty="0">
                <a:solidFill>
                  <a:srgbClr val="000000"/>
                </a:solidFill>
                <a:latin typeface="Verdana" pitchFamily="34" charset="0"/>
              </a:rPr>
              <a:t>Il </a:t>
            </a:r>
            <a:r>
              <a:rPr lang="en-US" dirty="0" err="1">
                <a:solidFill>
                  <a:srgbClr val="000000"/>
                </a:solidFill>
                <a:latin typeface="Verdana" pitchFamily="34" charset="0"/>
              </a:rPr>
              <a:t>gruppo</a:t>
            </a:r>
            <a:r>
              <a:rPr lang="en-US" dirty="0">
                <a:solidFill>
                  <a:srgbClr val="000000"/>
                </a:solidFill>
                <a:latin typeface="Verdana" pitchFamily="34" charset="0"/>
              </a:rPr>
              <a:t> è di </a:t>
            </a:r>
            <a:r>
              <a:rPr lang="en-US" dirty="0" err="1">
                <a:solidFill>
                  <a:srgbClr val="000000"/>
                </a:solidFill>
                <a:latin typeface="Verdana" pitchFamily="34" charset="0"/>
              </a:rPr>
              <a:t>supporto</a:t>
            </a:r>
            <a:r>
              <a:rPr lang="en-US">
                <a:solidFill>
                  <a:srgbClr val="000000"/>
                </a:solidFill>
                <a:latin typeface="Verdana" pitchFamily="34" charset="0"/>
              </a:rPr>
              <a:t> per i </a:t>
            </a:r>
            <a:r>
              <a:rPr lang="en-US" dirty="0" err="1">
                <a:solidFill>
                  <a:srgbClr val="000000"/>
                </a:solidFill>
                <a:latin typeface="Verdana" pitchFamily="34" charset="0"/>
              </a:rPr>
              <a:t>distributori</a:t>
            </a:r>
            <a:r>
              <a:rPr lang="en-US" dirty="0">
                <a:solidFill>
                  <a:srgbClr val="000000"/>
                </a:solidFill>
                <a:latin typeface="Verdana" pitchFamily="34" charset="0"/>
              </a:rPr>
              <a:t> </a:t>
            </a:r>
            <a:r>
              <a:rPr lang="en-US" dirty="0" err="1">
                <a:solidFill>
                  <a:srgbClr val="000000"/>
                </a:solidFill>
                <a:latin typeface="Verdana" pitchFamily="34" charset="0"/>
              </a:rPr>
              <a:t>attraverso</a:t>
            </a:r>
            <a:r>
              <a:rPr lang="en-US" dirty="0">
                <a:solidFill>
                  <a:srgbClr val="000000"/>
                </a:solidFill>
                <a:latin typeface="Verdana" pitchFamily="34" charset="0"/>
              </a:rPr>
              <a:t> </a:t>
            </a:r>
            <a:r>
              <a:rPr lang="en-US" dirty="0">
                <a:latin typeface="Verdana" pitchFamily="34" charset="0"/>
              </a:rPr>
              <a:t>un </a:t>
            </a:r>
            <a:r>
              <a:rPr lang="en-US" dirty="0" err="1">
                <a:latin typeface="Verdana" pitchFamily="34" charset="0"/>
              </a:rPr>
              <a:t>completo</a:t>
            </a:r>
            <a:r>
              <a:rPr lang="en-US" dirty="0">
                <a:latin typeface="Verdana" pitchFamily="34" charset="0"/>
              </a:rPr>
              <a:t> </a:t>
            </a:r>
            <a:r>
              <a:rPr lang="en-US" dirty="0" err="1">
                <a:latin typeface="Verdana" pitchFamily="34" charset="0"/>
              </a:rPr>
              <a:t>sistema</a:t>
            </a:r>
            <a:r>
              <a:rPr lang="en-US" dirty="0">
                <a:latin typeface="Verdana" pitchFamily="34" charset="0"/>
              </a:rPr>
              <a:t> per </a:t>
            </a:r>
            <a:r>
              <a:rPr lang="en-US" dirty="0" err="1">
                <a:latin typeface="Verdana" pitchFamily="34" charset="0"/>
              </a:rPr>
              <a:t>il</a:t>
            </a:r>
            <a:r>
              <a:rPr lang="en-US" dirty="0">
                <a:latin typeface="Verdana" pitchFamily="34" charset="0"/>
              </a:rPr>
              <a:t> </a:t>
            </a:r>
            <a:r>
              <a:rPr lang="en-US" b="1" dirty="0" err="1">
                <a:solidFill>
                  <a:srgbClr val="FF0000"/>
                </a:solidFill>
                <a:latin typeface="Verdana" pitchFamily="34" charset="0"/>
              </a:rPr>
              <a:t>Lavoro</a:t>
            </a:r>
            <a:r>
              <a:rPr lang="en-US" b="1" dirty="0">
                <a:solidFill>
                  <a:srgbClr val="FF0000"/>
                </a:solidFill>
                <a:latin typeface="Verdana" pitchFamily="34" charset="0"/>
              </a:rPr>
              <a:t> da Casa </a:t>
            </a:r>
            <a:r>
              <a:rPr lang="en-US" dirty="0">
                <a:latin typeface="Verdana" pitchFamily="34" charset="0"/>
              </a:rPr>
              <a:t>con:</a:t>
            </a:r>
          </a:p>
          <a:p>
            <a:pPr defTabSz="937992">
              <a:defRPr/>
            </a:pPr>
            <a:endParaRPr lang="en-US" dirty="0">
              <a:latin typeface="Verdana" pitchFamily="34" charset="0"/>
            </a:endParaRPr>
          </a:p>
          <a:p>
            <a:pPr marL="351747" indent="-351747">
              <a:spcBef>
                <a:spcPts val="615"/>
              </a:spcBef>
              <a:spcAft>
                <a:spcPts val="615"/>
              </a:spcAft>
              <a:buClr>
                <a:srgbClr val="678034"/>
              </a:buClr>
              <a:buFont typeface="+mj-lt"/>
              <a:buAutoNum type="arabicParenR"/>
            </a:pPr>
            <a:r>
              <a:rPr lang="en-US" dirty="0" err="1" smtClean="0">
                <a:latin typeface="Verdana" pitchFamily="34" charset="0"/>
              </a:rPr>
              <a:t>Siti</a:t>
            </a:r>
            <a:r>
              <a:rPr lang="en-US" dirty="0" smtClean="0">
                <a:latin typeface="Verdana" pitchFamily="34" charset="0"/>
              </a:rPr>
              <a:t> Web </a:t>
            </a:r>
            <a:r>
              <a:rPr lang="en-US" dirty="0" err="1" smtClean="0">
                <a:latin typeface="Verdana" pitchFamily="34" charset="0"/>
              </a:rPr>
              <a:t>multilingue</a:t>
            </a:r>
            <a:r>
              <a:rPr lang="en-US" dirty="0" smtClean="0">
                <a:latin typeface="Verdana" pitchFamily="34" charset="0"/>
              </a:rPr>
              <a:t> </a:t>
            </a:r>
            <a:r>
              <a:rPr lang="en-US" dirty="0" err="1" smtClean="0">
                <a:latin typeface="Verdana" pitchFamily="34" charset="0"/>
              </a:rPr>
              <a:t>personalizzabili</a:t>
            </a:r>
            <a:r>
              <a:rPr lang="en-US" dirty="0" smtClean="0">
                <a:latin typeface="Verdana" pitchFamily="34" charset="0"/>
              </a:rPr>
              <a:t> </a:t>
            </a:r>
            <a:r>
              <a:rPr lang="en-US" dirty="0" err="1" smtClean="0">
                <a:latin typeface="Verdana" pitchFamily="34" charset="0"/>
              </a:rPr>
              <a:t>autorizzati</a:t>
            </a:r>
            <a:r>
              <a:rPr lang="en-US" dirty="0" smtClean="0">
                <a:latin typeface="Verdana" pitchFamily="34" charset="0"/>
              </a:rPr>
              <a:t> </a:t>
            </a:r>
            <a:r>
              <a:rPr lang="en-US" dirty="0" err="1" smtClean="0">
                <a:latin typeface="Verdana" pitchFamily="34" charset="0"/>
              </a:rPr>
              <a:t>dall’azienda</a:t>
            </a:r>
            <a:r>
              <a:rPr lang="en-US" dirty="0" smtClean="0">
                <a:latin typeface="Verdana" pitchFamily="34" charset="0"/>
              </a:rPr>
              <a:t> con </a:t>
            </a:r>
            <a:r>
              <a:rPr lang="en-US" dirty="0" err="1" smtClean="0">
                <a:latin typeface="Verdana" pitchFamily="34" charset="0"/>
              </a:rPr>
              <a:t>sezione</a:t>
            </a:r>
            <a:r>
              <a:rPr lang="en-US" dirty="0" smtClean="0">
                <a:latin typeface="Verdana" pitchFamily="34" charset="0"/>
              </a:rPr>
              <a:t> e-commerce </a:t>
            </a:r>
            <a:r>
              <a:rPr lang="en-US" dirty="0" err="1" smtClean="0">
                <a:latin typeface="Verdana" pitchFamily="34" charset="0"/>
              </a:rPr>
              <a:t>già</a:t>
            </a:r>
            <a:r>
              <a:rPr lang="en-US" dirty="0" smtClean="0">
                <a:latin typeface="Verdana" pitchFamily="34" charset="0"/>
              </a:rPr>
              <a:t> </a:t>
            </a:r>
            <a:r>
              <a:rPr lang="en-US" dirty="0" err="1" smtClean="0">
                <a:latin typeface="Verdana" pitchFamily="34" charset="0"/>
              </a:rPr>
              <a:t>pronti</a:t>
            </a:r>
            <a:r>
              <a:rPr lang="en-US" dirty="0" smtClean="0">
                <a:latin typeface="Verdana" pitchFamily="34" charset="0"/>
              </a:rPr>
              <a:t> </a:t>
            </a:r>
            <a:r>
              <a:rPr lang="en-US" dirty="0" err="1" smtClean="0">
                <a:latin typeface="Verdana" pitchFamily="34" charset="0"/>
              </a:rPr>
              <a:t>all’uso</a:t>
            </a:r>
            <a:r>
              <a:rPr lang="en-US" dirty="0" smtClean="0">
                <a:latin typeface="Verdana" pitchFamily="34" charset="0"/>
              </a:rPr>
              <a:t> per la </a:t>
            </a:r>
            <a:r>
              <a:rPr lang="en-US" dirty="0" err="1" smtClean="0">
                <a:latin typeface="Verdana" pitchFamily="34" charset="0"/>
              </a:rPr>
              <a:t>vendita</a:t>
            </a:r>
            <a:r>
              <a:rPr lang="en-US" dirty="0" smtClean="0">
                <a:latin typeface="Verdana" pitchFamily="34" charset="0"/>
              </a:rPr>
              <a:t> </a:t>
            </a:r>
            <a:r>
              <a:rPr lang="en-US" dirty="0" err="1" smtClean="0">
                <a:latin typeface="Verdana" pitchFamily="34" charset="0"/>
              </a:rPr>
              <a:t>dei</a:t>
            </a:r>
            <a:r>
              <a:rPr lang="en-US" dirty="0" smtClean="0">
                <a:latin typeface="Verdana" pitchFamily="34" charset="0"/>
              </a:rPr>
              <a:t> </a:t>
            </a:r>
            <a:r>
              <a:rPr lang="en-US" dirty="0" err="1" smtClean="0">
                <a:latin typeface="Verdana" pitchFamily="34" charset="0"/>
              </a:rPr>
              <a:t>prodotti</a:t>
            </a:r>
            <a:r>
              <a:rPr lang="en-US" dirty="0" smtClean="0">
                <a:latin typeface="Verdana" pitchFamily="34" charset="0"/>
              </a:rPr>
              <a:t> e </a:t>
            </a:r>
            <a:r>
              <a:rPr lang="en-US" dirty="0" err="1" smtClean="0">
                <a:latin typeface="Verdana" pitchFamily="34" charset="0"/>
              </a:rPr>
              <a:t>ottimizzati</a:t>
            </a:r>
            <a:r>
              <a:rPr lang="en-US" dirty="0" smtClean="0">
                <a:latin typeface="Verdana" pitchFamily="34" charset="0"/>
              </a:rPr>
              <a:t> </a:t>
            </a:r>
            <a:r>
              <a:rPr lang="en-US" dirty="0" err="1" smtClean="0">
                <a:latin typeface="Verdana" pitchFamily="34" charset="0"/>
              </a:rPr>
              <a:t>anche</a:t>
            </a:r>
            <a:r>
              <a:rPr lang="en-US" dirty="0" smtClean="0">
                <a:latin typeface="Verdana" pitchFamily="34" charset="0"/>
              </a:rPr>
              <a:t> per </a:t>
            </a:r>
            <a:r>
              <a:rPr lang="it-IT" dirty="0" smtClean="0">
                <a:latin typeface="Verdana" pitchFamily="34" charset="0"/>
              </a:rPr>
              <a:t>mettere in attività altre persone </a:t>
            </a:r>
            <a:r>
              <a:rPr lang="en-US" dirty="0" smtClean="0">
                <a:latin typeface="Verdana" pitchFamily="34" charset="0"/>
              </a:rPr>
              <a:t>online.</a:t>
            </a:r>
          </a:p>
          <a:p>
            <a:pPr marL="351747" indent="-351747">
              <a:spcBef>
                <a:spcPts val="615"/>
              </a:spcBef>
              <a:spcAft>
                <a:spcPts val="615"/>
              </a:spcAft>
              <a:buClr>
                <a:srgbClr val="678034"/>
              </a:buClr>
              <a:buFont typeface="+mj-lt"/>
              <a:buAutoNum type="arabicParenR"/>
            </a:pPr>
            <a:r>
              <a:rPr lang="en-US" dirty="0" err="1" smtClean="0">
                <a:latin typeface="Verdana" pitchFamily="34" charset="0"/>
              </a:rPr>
              <a:t>Consulenza</a:t>
            </a:r>
            <a:r>
              <a:rPr lang="en-US" dirty="0" smtClean="0">
                <a:latin typeface="Verdana" pitchFamily="34" charset="0"/>
              </a:rPr>
              <a:t> </a:t>
            </a:r>
            <a:r>
              <a:rPr lang="en-US" dirty="0" err="1" smtClean="0">
                <a:latin typeface="Verdana" pitchFamily="34" charset="0"/>
              </a:rPr>
              <a:t>Personale</a:t>
            </a:r>
            <a:r>
              <a:rPr lang="en-US" dirty="0" smtClean="0">
                <a:latin typeface="Verdana" pitchFamily="34" charset="0"/>
              </a:rPr>
              <a:t> </a:t>
            </a:r>
            <a:r>
              <a:rPr lang="en-US" sz="1100" i="1" dirty="0">
                <a:latin typeface="Verdana" pitchFamily="34" charset="0"/>
              </a:rPr>
              <a:t>(</a:t>
            </a:r>
            <a:r>
              <a:rPr lang="en-US" sz="1100" dirty="0">
                <a:latin typeface="Verdana" pitchFamily="34" charset="0"/>
              </a:rPr>
              <a:t>a </a:t>
            </a:r>
            <a:r>
              <a:rPr lang="en-US" sz="1100" dirty="0" err="1">
                <a:latin typeface="Verdana" pitchFamily="34" charset="0"/>
              </a:rPr>
              <a:t>richiesta</a:t>
            </a:r>
            <a:r>
              <a:rPr lang="en-US" sz="1100" dirty="0">
                <a:latin typeface="Verdana" pitchFamily="34" charset="0"/>
              </a:rPr>
              <a:t> </a:t>
            </a:r>
            <a:r>
              <a:rPr lang="en-US" sz="1100" dirty="0" err="1">
                <a:latin typeface="Verdana" pitchFamily="34" charset="0"/>
              </a:rPr>
              <a:t>sono</a:t>
            </a:r>
            <a:r>
              <a:rPr lang="en-US" sz="1100" dirty="0">
                <a:latin typeface="Verdana" pitchFamily="34" charset="0"/>
              </a:rPr>
              <a:t> </a:t>
            </a:r>
            <a:r>
              <a:rPr lang="en-US" sz="1100" dirty="0" err="1">
                <a:latin typeface="Verdana" pitchFamily="34" charset="0"/>
              </a:rPr>
              <a:t>disponibili</a:t>
            </a:r>
            <a:r>
              <a:rPr lang="en-US" sz="1100" dirty="0">
                <a:latin typeface="Verdana" pitchFamily="34" charset="0"/>
              </a:rPr>
              <a:t> </a:t>
            </a:r>
            <a:r>
              <a:rPr lang="en-US" sz="1100" dirty="0" err="1">
                <a:latin typeface="Verdana" pitchFamily="34" charset="0"/>
              </a:rPr>
              <a:t>approfondimenti</a:t>
            </a:r>
            <a:r>
              <a:rPr lang="en-US" sz="1100" dirty="0">
                <a:latin typeface="Verdana" pitchFamily="34" charset="0"/>
              </a:rPr>
              <a:t> </a:t>
            </a:r>
            <a:r>
              <a:rPr lang="en-US" sz="1100" dirty="0" err="1">
                <a:latin typeface="Verdana" pitchFamily="34" charset="0"/>
              </a:rPr>
              <a:t>sugli</a:t>
            </a:r>
            <a:r>
              <a:rPr lang="en-US" sz="1100" dirty="0">
                <a:latin typeface="Verdana" pitchFamily="34" charset="0"/>
              </a:rPr>
              <a:t> </a:t>
            </a:r>
            <a:r>
              <a:rPr lang="en-US" sz="1100" dirty="0" err="1">
                <a:latin typeface="Verdana" pitchFamily="34" charset="0"/>
              </a:rPr>
              <a:t>strumenti</a:t>
            </a:r>
            <a:r>
              <a:rPr lang="en-US" sz="1100" dirty="0">
                <a:latin typeface="Verdana" pitchFamily="34" charset="0"/>
              </a:rPr>
              <a:t>, fare </a:t>
            </a:r>
            <a:r>
              <a:rPr lang="en-US" sz="1100" dirty="0" err="1">
                <a:latin typeface="Verdana" pitchFamily="34" charset="0"/>
              </a:rPr>
              <a:t>riferimento</a:t>
            </a:r>
            <a:r>
              <a:rPr lang="en-US" sz="1100" dirty="0">
                <a:latin typeface="Verdana" pitchFamily="34" charset="0"/>
              </a:rPr>
              <a:t> al </a:t>
            </a:r>
            <a:r>
              <a:rPr lang="en-US" sz="1100" dirty="0" err="1">
                <a:latin typeface="Verdana" pitchFamily="34" charset="0"/>
              </a:rPr>
              <a:t>gruppo</a:t>
            </a:r>
            <a:r>
              <a:rPr lang="en-US" sz="1100" dirty="0">
                <a:latin typeface="Verdana" pitchFamily="34" charset="0"/>
              </a:rPr>
              <a:t> </a:t>
            </a:r>
            <a:r>
              <a:rPr lang="en-US" sz="1100" dirty="0" err="1">
                <a:latin typeface="Verdana" pitchFamily="34" charset="0"/>
              </a:rPr>
              <a:t>che</a:t>
            </a:r>
            <a:r>
              <a:rPr lang="en-US" sz="1100" dirty="0">
                <a:latin typeface="Verdana" pitchFamily="34" charset="0"/>
              </a:rPr>
              <a:t> vi </a:t>
            </a:r>
            <a:r>
              <a:rPr lang="en-US" sz="1100" dirty="0" err="1">
                <a:latin typeface="Verdana" pitchFamily="34" charset="0"/>
              </a:rPr>
              <a:t>indicherà</a:t>
            </a:r>
            <a:r>
              <a:rPr lang="en-US" sz="1100" dirty="0">
                <a:latin typeface="Verdana" pitchFamily="34" charset="0"/>
              </a:rPr>
              <a:t> i </a:t>
            </a:r>
            <a:r>
              <a:rPr lang="en-US" sz="1100" dirty="0" err="1">
                <a:latin typeface="Verdana" pitchFamily="34" charset="0"/>
              </a:rPr>
              <a:t>sistemi</a:t>
            </a:r>
            <a:r>
              <a:rPr lang="en-US" sz="1100" dirty="0">
                <a:latin typeface="Verdana" pitchFamily="34" charset="0"/>
              </a:rPr>
              <a:t> da </a:t>
            </a:r>
            <a:r>
              <a:rPr lang="en-US" sz="1100" dirty="0" err="1">
                <a:latin typeface="Verdana" pitchFamily="34" charset="0"/>
              </a:rPr>
              <a:t>utilizzare</a:t>
            </a:r>
            <a:r>
              <a:rPr lang="en-US" sz="1100" dirty="0">
                <a:latin typeface="Verdana" pitchFamily="34" charset="0"/>
              </a:rPr>
              <a:t>). </a:t>
            </a:r>
            <a:r>
              <a:rPr lang="en-US" sz="1100" dirty="0" err="1">
                <a:latin typeface="Verdana" pitchFamily="34" charset="0"/>
              </a:rPr>
              <a:t>Quindi</a:t>
            </a:r>
            <a:r>
              <a:rPr lang="en-US" sz="1100" dirty="0">
                <a:latin typeface="Verdana" pitchFamily="34" charset="0"/>
              </a:rPr>
              <a:t> </a:t>
            </a:r>
            <a:r>
              <a:rPr lang="en-US" sz="1100" dirty="0" err="1">
                <a:latin typeface="Verdana" pitchFamily="34" charset="0"/>
              </a:rPr>
              <a:t>una</a:t>
            </a:r>
            <a:r>
              <a:rPr lang="en-US" sz="1100" dirty="0">
                <a:latin typeface="Verdana" pitchFamily="34" charset="0"/>
              </a:rPr>
              <a:t> </a:t>
            </a:r>
            <a:r>
              <a:rPr lang="en-US" sz="1100" dirty="0" err="1">
                <a:latin typeface="Verdana" pitchFamily="34" charset="0"/>
              </a:rPr>
              <a:t>volta</a:t>
            </a:r>
            <a:r>
              <a:rPr lang="en-US" sz="1100" dirty="0">
                <a:latin typeface="Verdana" pitchFamily="34" charset="0"/>
              </a:rPr>
              <a:t> </a:t>
            </a:r>
            <a:r>
              <a:rPr lang="en-US" sz="1100" dirty="0" err="1">
                <a:latin typeface="Verdana" pitchFamily="34" charset="0"/>
              </a:rPr>
              <a:t>entrati</a:t>
            </a:r>
            <a:r>
              <a:rPr lang="en-US" sz="1100" dirty="0">
                <a:latin typeface="Verdana" pitchFamily="34" charset="0"/>
              </a:rPr>
              <a:t> in </a:t>
            </a:r>
            <a:r>
              <a:rPr lang="en-US" sz="1100" dirty="0" err="1">
                <a:latin typeface="Verdana" pitchFamily="34" charset="0"/>
              </a:rPr>
              <a:t>azienda</a:t>
            </a:r>
            <a:r>
              <a:rPr lang="en-US" sz="1100" dirty="0">
                <a:latin typeface="Verdana" pitchFamily="34" charset="0"/>
              </a:rPr>
              <a:t> le </a:t>
            </a:r>
            <a:r>
              <a:rPr lang="en-US" sz="1100" dirty="0" err="1">
                <a:latin typeface="Verdana" pitchFamily="34" charset="0"/>
              </a:rPr>
              <a:t>persone</a:t>
            </a:r>
            <a:r>
              <a:rPr lang="en-US" sz="1100" dirty="0">
                <a:latin typeface="Verdana" pitchFamily="34" charset="0"/>
              </a:rPr>
              <a:t> </a:t>
            </a:r>
            <a:r>
              <a:rPr lang="en-US" sz="1100" dirty="0" err="1">
                <a:latin typeface="Verdana" pitchFamily="34" charset="0"/>
              </a:rPr>
              <a:t>sono</a:t>
            </a:r>
            <a:r>
              <a:rPr lang="en-US" sz="1100" dirty="0">
                <a:latin typeface="Verdana" pitchFamily="34" charset="0"/>
              </a:rPr>
              <a:t> </a:t>
            </a:r>
            <a:r>
              <a:rPr lang="en-US" sz="1100" dirty="0" err="1">
                <a:latin typeface="Verdana" pitchFamily="34" charset="0"/>
              </a:rPr>
              <a:t>affiancate</a:t>
            </a:r>
            <a:r>
              <a:rPr lang="en-US" sz="1100" dirty="0">
                <a:latin typeface="Verdana" pitchFamily="34" charset="0"/>
              </a:rPr>
              <a:t>, </a:t>
            </a:r>
            <a:r>
              <a:rPr lang="en-US" sz="1100" dirty="0" err="1">
                <a:latin typeface="Verdana" pitchFamily="34" charset="0"/>
              </a:rPr>
              <a:t>passo</a:t>
            </a:r>
            <a:r>
              <a:rPr lang="en-US" sz="1100" dirty="0">
                <a:latin typeface="Verdana" pitchFamily="34" charset="0"/>
              </a:rPr>
              <a:t> </a:t>
            </a:r>
            <a:r>
              <a:rPr lang="en-US" sz="1100" dirty="0" err="1">
                <a:latin typeface="Verdana" pitchFamily="34" charset="0"/>
              </a:rPr>
              <a:t>dopo</a:t>
            </a:r>
            <a:r>
              <a:rPr lang="en-US" sz="1100" dirty="0">
                <a:latin typeface="Verdana" pitchFamily="34" charset="0"/>
              </a:rPr>
              <a:t> </a:t>
            </a:r>
            <a:r>
              <a:rPr lang="en-US" sz="1100" dirty="0" err="1">
                <a:latin typeface="Verdana" pitchFamily="34" charset="0"/>
              </a:rPr>
              <a:t>passo</a:t>
            </a:r>
            <a:r>
              <a:rPr lang="en-US" sz="1100" dirty="0">
                <a:latin typeface="Verdana" pitchFamily="34" charset="0"/>
              </a:rPr>
              <a:t>, dal </a:t>
            </a:r>
            <a:r>
              <a:rPr lang="en-US" sz="1100" dirty="0" err="1">
                <a:latin typeface="Verdana" pitchFamily="34" charset="0"/>
              </a:rPr>
              <a:t>proprio</a:t>
            </a:r>
            <a:r>
              <a:rPr lang="en-US" sz="1100" dirty="0">
                <a:latin typeface="Verdana" pitchFamily="34" charset="0"/>
              </a:rPr>
              <a:t> sponsor </a:t>
            </a:r>
            <a:r>
              <a:rPr lang="en-US" sz="1100" dirty="0" err="1">
                <a:latin typeface="Verdana" pitchFamily="34" charset="0"/>
              </a:rPr>
              <a:t>che</a:t>
            </a:r>
            <a:r>
              <a:rPr lang="en-US" sz="1100" dirty="0">
                <a:latin typeface="Verdana" pitchFamily="34" charset="0"/>
              </a:rPr>
              <a:t> è la persona </a:t>
            </a:r>
            <a:r>
              <a:rPr lang="en-US" sz="1100" dirty="0" err="1">
                <a:latin typeface="Verdana" pitchFamily="34" charset="0"/>
              </a:rPr>
              <a:t>che</a:t>
            </a:r>
            <a:r>
              <a:rPr lang="en-US" sz="1100" dirty="0">
                <a:latin typeface="Verdana" pitchFamily="34" charset="0"/>
              </a:rPr>
              <a:t> vi ha </a:t>
            </a:r>
            <a:r>
              <a:rPr lang="en-US" sz="1100" dirty="0" err="1">
                <a:latin typeface="Verdana" pitchFamily="34" charset="0"/>
              </a:rPr>
              <a:t>invitato</a:t>
            </a:r>
            <a:r>
              <a:rPr lang="en-US" sz="1100" dirty="0">
                <a:latin typeface="Verdana" pitchFamily="34" charset="0"/>
              </a:rPr>
              <a:t> qui </a:t>
            </a:r>
            <a:r>
              <a:rPr lang="en-US" sz="1100" dirty="0" err="1">
                <a:latin typeface="Verdana" pitchFamily="34" charset="0"/>
              </a:rPr>
              <a:t>questa</a:t>
            </a:r>
            <a:r>
              <a:rPr lang="en-US" sz="1100" dirty="0">
                <a:latin typeface="Verdana" pitchFamily="34" charset="0"/>
              </a:rPr>
              <a:t> sera e non </a:t>
            </a:r>
            <a:r>
              <a:rPr lang="en-US" sz="1100" dirty="0" err="1">
                <a:latin typeface="Verdana" pitchFamily="34" charset="0"/>
              </a:rPr>
              <a:t>vengono</a:t>
            </a:r>
            <a:r>
              <a:rPr lang="en-US" sz="1100" dirty="0">
                <a:latin typeface="Verdana" pitchFamily="34" charset="0"/>
              </a:rPr>
              <a:t> </a:t>
            </a:r>
            <a:r>
              <a:rPr lang="en-US" sz="1100" dirty="0" err="1">
                <a:latin typeface="Verdana" pitchFamily="34" charset="0"/>
              </a:rPr>
              <a:t>pertanto</a:t>
            </a:r>
            <a:r>
              <a:rPr lang="en-US" sz="1100" dirty="0">
                <a:latin typeface="Verdana" pitchFamily="34" charset="0"/>
              </a:rPr>
              <a:t> </a:t>
            </a:r>
            <a:r>
              <a:rPr lang="en-US" sz="1100" dirty="0" err="1">
                <a:latin typeface="Verdana" pitchFamily="34" charset="0"/>
              </a:rPr>
              <a:t>lasciate</a:t>
            </a:r>
            <a:r>
              <a:rPr lang="en-US" sz="1100" dirty="0">
                <a:latin typeface="Verdana" pitchFamily="34" charset="0"/>
              </a:rPr>
              <a:t> </a:t>
            </a:r>
            <a:r>
              <a:rPr lang="en-US" sz="1100" dirty="0" err="1">
                <a:latin typeface="Verdana" pitchFamily="34" charset="0"/>
              </a:rPr>
              <a:t>mai</a:t>
            </a:r>
            <a:r>
              <a:rPr lang="en-US" sz="1100" dirty="0">
                <a:latin typeface="Verdana" pitchFamily="34" charset="0"/>
              </a:rPr>
              <a:t> sole.</a:t>
            </a:r>
          </a:p>
          <a:p>
            <a:pPr marL="351747" indent="-351747">
              <a:spcBef>
                <a:spcPts val="615"/>
              </a:spcBef>
              <a:spcAft>
                <a:spcPts val="615"/>
              </a:spcAft>
              <a:buClr>
                <a:srgbClr val="678034"/>
              </a:buClr>
              <a:buFont typeface="+mj-lt"/>
              <a:buAutoNum type="arabicParenR"/>
            </a:pPr>
            <a:r>
              <a:rPr lang="en-US" dirty="0" err="1" smtClean="0">
                <a:latin typeface="Verdana" pitchFamily="34" charset="0"/>
              </a:rPr>
              <a:t>Formazione</a:t>
            </a:r>
            <a:r>
              <a:rPr lang="en-US" dirty="0" smtClean="0">
                <a:latin typeface="Verdana" pitchFamily="34" charset="0"/>
              </a:rPr>
              <a:t> </a:t>
            </a:r>
            <a:r>
              <a:rPr lang="en-US" dirty="0" err="1" smtClean="0">
                <a:latin typeface="Verdana" pitchFamily="34" charset="0"/>
              </a:rPr>
              <a:t>necessaria</a:t>
            </a:r>
            <a:r>
              <a:rPr lang="en-US" baseline="0" dirty="0" smtClean="0">
                <a:latin typeface="Verdana" pitchFamily="34" charset="0"/>
              </a:rPr>
              <a:t> per </a:t>
            </a:r>
            <a:r>
              <a:rPr lang="en-US" baseline="0" dirty="0" err="1" smtClean="0">
                <a:latin typeface="Verdana" pitchFamily="34" charset="0"/>
              </a:rPr>
              <a:t>intraprendere</a:t>
            </a:r>
            <a:r>
              <a:rPr lang="en-US" baseline="0" dirty="0" smtClean="0">
                <a:latin typeface="Verdana" pitchFamily="34" charset="0"/>
              </a:rPr>
              <a:t> </a:t>
            </a:r>
            <a:r>
              <a:rPr lang="en-US" baseline="0" dirty="0" err="1" smtClean="0">
                <a:latin typeface="Verdana" pitchFamily="34" charset="0"/>
              </a:rPr>
              <a:t>l’attività</a:t>
            </a:r>
            <a:r>
              <a:rPr lang="en-US" baseline="0" dirty="0" smtClean="0">
                <a:latin typeface="Verdana" pitchFamily="34" charset="0"/>
              </a:rPr>
              <a:t>.</a:t>
            </a:r>
            <a:endParaRPr lang="en-US" dirty="0" smtClean="0">
              <a:latin typeface="Verdana" pitchFamily="34" charset="0"/>
            </a:endParaRPr>
          </a:p>
          <a:p>
            <a:pPr marL="351747" indent="-351747">
              <a:spcBef>
                <a:spcPts val="615"/>
              </a:spcBef>
              <a:spcAft>
                <a:spcPts val="615"/>
              </a:spcAft>
              <a:buClr>
                <a:srgbClr val="678034"/>
              </a:buClr>
              <a:buFont typeface="+mj-lt"/>
              <a:buAutoNum type="arabicParenR"/>
            </a:pPr>
            <a:r>
              <a:rPr lang="en-US" dirty="0" err="1" smtClean="0">
                <a:latin typeface="Verdana" pitchFamily="34" charset="0"/>
              </a:rPr>
              <a:t>Supporto</a:t>
            </a:r>
            <a:r>
              <a:rPr lang="en-US" dirty="0" smtClean="0">
                <a:latin typeface="Verdana" pitchFamily="34" charset="0"/>
              </a:rPr>
              <a:t> </a:t>
            </a:r>
            <a:r>
              <a:rPr lang="en-US" dirty="0" err="1" smtClean="0">
                <a:latin typeface="Verdana" pitchFamily="34" charset="0"/>
              </a:rPr>
              <a:t>Internazionale</a:t>
            </a:r>
            <a:r>
              <a:rPr lang="en-US" baseline="0" dirty="0" smtClean="0">
                <a:latin typeface="Verdana" pitchFamily="34" charset="0"/>
              </a:rPr>
              <a:t> </a:t>
            </a:r>
            <a:r>
              <a:rPr lang="en-US" baseline="0" dirty="0" err="1" smtClean="0">
                <a:latin typeface="Verdana" pitchFamily="34" charset="0"/>
              </a:rPr>
              <a:t>qualora</a:t>
            </a:r>
            <a:r>
              <a:rPr lang="en-US" baseline="0" dirty="0" smtClean="0">
                <a:latin typeface="Verdana" pitchFamily="34" charset="0"/>
              </a:rPr>
              <a:t> la </a:t>
            </a:r>
            <a:r>
              <a:rPr lang="en-US" baseline="0" dirty="0" err="1" smtClean="0">
                <a:latin typeface="Verdana" pitchFamily="34" charset="0"/>
              </a:rPr>
              <a:t>propria</a:t>
            </a:r>
            <a:r>
              <a:rPr lang="en-US" baseline="0" dirty="0" smtClean="0">
                <a:latin typeface="Verdana" pitchFamily="34" charset="0"/>
              </a:rPr>
              <a:t> </a:t>
            </a:r>
            <a:r>
              <a:rPr lang="en-US" baseline="0" dirty="0" err="1" smtClean="0">
                <a:latin typeface="Verdana" pitchFamily="34" charset="0"/>
              </a:rPr>
              <a:t>cerchia</a:t>
            </a:r>
            <a:r>
              <a:rPr lang="en-US" baseline="0" dirty="0" smtClean="0">
                <a:latin typeface="Verdana" pitchFamily="34" charset="0"/>
              </a:rPr>
              <a:t> di </a:t>
            </a:r>
            <a:r>
              <a:rPr lang="en-US" baseline="0" dirty="0" err="1" smtClean="0">
                <a:latin typeface="Verdana" pitchFamily="34" charset="0"/>
              </a:rPr>
              <a:t>collaboratori</a:t>
            </a:r>
            <a:r>
              <a:rPr lang="en-US" baseline="0" dirty="0" smtClean="0">
                <a:latin typeface="Verdana" pitchFamily="34" charset="0"/>
              </a:rPr>
              <a:t> </a:t>
            </a:r>
            <a:r>
              <a:rPr lang="en-US" baseline="0" dirty="0" err="1" smtClean="0">
                <a:latin typeface="Verdana" pitchFamily="34" charset="0"/>
              </a:rPr>
              <a:t>comprenda</a:t>
            </a:r>
            <a:r>
              <a:rPr lang="en-US" baseline="0" dirty="0" smtClean="0">
                <a:latin typeface="Verdana" pitchFamily="34" charset="0"/>
              </a:rPr>
              <a:t> </a:t>
            </a:r>
            <a:r>
              <a:rPr lang="en-US" baseline="0" dirty="0" err="1" smtClean="0">
                <a:latin typeface="Verdana" pitchFamily="34" charset="0"/>
              </a:rPr>
              <a:t>persone</a:t>
            </a:r>
            <a:r>
              <a:rPr lang="en-US" baseline="0" dirty="0" smtClean="0">
                <a:latin typeface="Verdana" pitchFamily="34" charset="0"/>
              </a:rPr>
              <a:t> </a:t>
            </a:r>
            <a:r>
              <a:rPr lang="en-US" baseline="0" dirty="0" err="1" smtClean="0">
                <a:latin typeface="Verdana" pitchFamily="34" charset="0"/>
              </a:rPr>
              <a:t>che</a:t>
            </a:r>
            <a:r>
              <a:rPr lang="en-US" baseline="0" dirty="0" smtClean="0">
                <a:latin typeface="Verdana" pitchFamily="34" charset="0"/>
              </a:rPr>
              <a:t> </a:t>
            </a:r>
            <a:r>
              <a:rPr lang="en-US" baseline="0" dirty="0" err="1" smtClean="0">
                <a:latin typeface="Verdana" pitchFamily="34" charset="0"/>
              </a:rPr>
              <a:t>risiedono</a:t>
            </a:r>
            <a:r>
              <a:rPr lang="en-US" baseline="0" dirty="0" smtClean="0">
                <a:latin typeface="Verdana" pitchFamily="34" charset="0"/>
              </a:rPr>
              <a:t> in </a:t>
            </a:r>
            <a:r>
              <a:rPr lang="en-US" baseline="0" dirty="0" err="1" smtClean="0">
                <a:latin typeface="Verdana" pitchFamily="34" charset="0"/>
              </a:rPr>
              <a:t>altrre</a:t>
            </a:r>
            <a:r>
              <a:rPr lang="en-US" baseline="0" dirty="0" smtClean="0">
                <a:latin typeface="Verdana" pitchFamily="34" charset="0"/>
              </a:rPr>
              <a:t> </a:t>
            </a:r>
            <a:r>
              <a:rPr lang="en-US" baseline="0" dirty="0" err="1" smtClean="0">
                <a:latin typeface="Verdana" pitchFamily="34" charset="0"/>
              </a:rPr>
              <a:t>nazioni</a:t>
            </a:r>
            <a:r>
              <a:rPr lang="en-US" baseline="0" dirty="0" smtClean="0">
                <a:latin typeface="Verdana" pitchFamily="34" charset="0"/>
              </a:rPr>
              <a:t> in cui </a:t>
            </a:r>
            <a:r>
              <a:rPr lang="en-US" baseline="0" dirty="0" err="1" smtClean="0">
                <a:latin typeface="Verdana" pitchFamily="34" charset="0"/>
              </a:rPr>
              <a:t>Herbalife</a:t>
            </a:r>
            <a:r>
              <a:rPr lang="en-US" baseline="0" dirty="0" smtClean="0">
                <a:latin typeface="Verdana" pitchFamily="34" charset="0"/>
              </a:rPr>
              <a:t> è </a:t>
            </a:r>
            <a:r>
              <a:rPr lang="en-US" baseline="0" dirty="0" err="1" smtClean="0">
                <a:latin typeface="Verdana" pitchFamily="34" charset="0"/>
              </a:rPr>
              <a:t>presente</a:t>
            </a:r>
            <a:r>
              <a:rPr lang="en-US" baseline="0" dirty="0" smtClean="0">
                <a:latin typeface="Verdana" pitchFamily="34" charset="0"/>
              </a:rPr>
              <a:t>.</a:t>
            </a:r>
            <a:endParaRPr lang="en-US" dirty="0" smtClean="0">
              <a:latin typeface="Verdana" pitchFamily="34" charset="0"/>
            </a:endParaRPr>
          </a:p>
          <a:p>
            <a:pPr defTabSz="937992">
              <a:defRPr/>
            </a:pPr>
            <a:endParaRPr lang="en-US" dirty="0">
              <a:latin typeface="Verdana" pitchFamily="34" charset="0"/>
            </a:endParaRPr>
          </a:p>
          <a:p>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7</a:t>
            </a:fld>
            <a:endParaRPr lang="it-IT"/>
          </a:p>
        </p:txBody>
      </p:sp>
    </p:spTree>
    <p:extLst>
      <p:ext uri="{BB962C8B-B14F-4D97-AF65-F5344CB8AC3E}">
        <p14:creationId xmlns:p14="http://schemas.microsoft.com/office/powerpoint/2010/main" val="1434617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r>
              <a:rPr lang="it-IT" dirty="0" smtClean="0"/>
              <a:t>Per entrare nel merito della combinazione Herbalife e</a:t>
            </a:r>
            <a:r>
              <a:rPr lang="it-IT" baseline="0" dirty="0" smtClean="0"/>
              <a:t> il Lavoro da Casa dobbiamo prima specificare che tipo di azienda è Herbalife. E’ una società </a:t>
            </a:r>
            <a:r>
              <a:rPr lang="it-IT" dirty="0" smtClean="0">
                <a:latin typeface="Verdana" pitchFamily="34" charset="0"/>
              </a:rPr>
              <a:t>che opera nel  NETWORK MARKETING </a:t>
            </a:r>
            <a:r>
              <a:rPr lang="it-IT" i="1" dirty="0">
                <a:latin typeface="Verdana" pitchFamily="34" charset="0"/>
              </a:rPr>
              <a:t>(ovvero un sistema di distribuzione su rete commerciale </a:t>
            </a:r>
            <a:r>
              <a:rPr lang="it-IT" b="1" i="1" dirty="0">
                <a:latin typeface="Verdana" pitchFamily="34" charset="0"/>
              </a:rPr>
              <a:t>senza intermediari </a:t>
            </a:r>
            <a:r>
              <a:rPr lang="it-IT" i="1" dirty="0">
                <a:latin typeface="Verdana" pitchFamily="34" charset="0"/>
              </a:rPr>
              <a:t>). </a:t>
            </a:r>
            <a:r>
              <a:rPr lang="it-IT" dirty="0" smtClean="0">
                <a:latin typeface="Verdana" pitchFamily="34" charset="0"/>
              </a:rPr>
              <a:t>L’Azienda rispetta tutti quelli che sono i </a:t>
            </a:r>
            <a:r>
              <a:rPr lang="it-IT" b="1" dirty="0" smtClean="0">
                <a:solidFill>
                  <a:srgbClr val="FF0000"/>
                </a:solidFill>
                <a:latin typeface="Verdana" pitchFamily="34" charset="0"/>
              </a:rPr>
              <a:t>7</a:t>
            </a:r>
            <a:r>
              <a:rPr lang="it-IT" dirty="0" smtClean="0">
                <a:latin typeface="Verdana" pitchFamily="34" charset="0"/>
              </a:rPr>
              <a:t> requisiti essenziali del </a:t>
            </a:r>
            <a:r>
              <a:rPr lang="it-IT" i="1" dirty="0" smtClean="0">
                <a:latin typeface="Verdana" pitchFamily="34" charset="0"/>
              </a:rPr>
              <a:t>N</a:t>
            </a:r>
            <a:r>
              <a:rPr lang="it-IT" sz="1100" i="1" dirty="0">
                <a:latin typeface="Verdana" pitchFamily="34" charset="0"/>
              </a:rPr>
              <a:t>etwork</a:t>
            </a:r>
            <a:r>
              <a:rPr lang="it-IT" i="1" dirty="0" smtClean="0">
                <a:latin typeface="Verdana" pitchFamily="34" charset="0"/>
              </a:rPr>
              <a:t> M</a:t>
            </a:r>
            <a:r>
              <a:rPr lang="it-IT" sz="1100" i="1" dirty="0">
                <a:latin typeface="Verdana" pitchFamily="34" charset="0"/>
              </a:rPr>
              <a:t>arketing</a:t>
            </a:r>
            <a:r>
              <a:rPr lang="it-IT" i="1" dirty="0" smtClean="0">
                <a:latin typeface="Verdana" pitchFamily="34" charset="0"/>
              </a:rPr>
              <a:t> </a:t>
            </a:r>
            <a:r>
              <a:rPr lang="it-IT" dirty="0" smtClean="0">
                <a:latin typeface="Verdana" pitchFamily="34" charset="0"/>
              </a:rPr>
              <a:t>internazionale. Vediamo quali sono:</a:t>
            </a:r>
          </a:p>
          <a:p>
            <a:endParaRPr lang="it-IT" i="1" dirty="0">
              <a:latin typeface="Verdana" pitchFamily="34" charset="0"/>
            </a:endParaRPr>
          </a:p>
          <a:p>
            <a:r>
              <a:rPr lang="it-IT" dirty="0">
                <a:latin typeface="Verdana" pitchFamily="34" charset="0"/>
              </a:rPr>
              <a:t>1. Come abbiamo accennato, l’azienda preferisce investire in ricerca scientifica piuttosto che in pubblicità e garantire quindi qualità dei propri prodotti;</a:t>
            </a:r>
          </a:p>
          <a:p>
            <a:r>
              <a:rPr lang="it-IT" dirty="0">
                <a:latin typeface="Verdana" pitchFamily="34" charset="0"/>
              </a:rPr>
              <a:t>2. Una scala di guadagni importanti che vedremo più avanti;</a:t>
            </a:r>
          </a:p>
          <a:p>
            <a:r>
              <a:rPr lang="it-IT" dirty="0">
                <a:latin typeface="Verdana" pitchFamily="34" charset="0"/>
              </a:rPr>
              <a:t>3. Oltre 30 anni di esperienza, ricordo l’anno di fondazione: 1980;</a:t>
            </a:r>
          </a:p>
          <a:p>
            <a:r>
              <a:rPr lang="it-IT" dirty="0">
                <a:latin typeface="Verdana" pitchFamily="34" charset="0"/>
              </a:rPr>
              <a:t>4. Piano di sviluppo senza limiti territoriali in quanto l’azienda è già presente in 89 paesi e ogni anno se ne aggiungono di nuovi;</a:t>
            </a:r>
          </a:p>
          <a:p>
            <a:r>
              <a:rPr lang="it-IT" dirty="0">
                <a:latin typeface="Verdana" pitchFamily="34" charset="0"/>
              </a:rPr>
              <a:t>6. Supporto ai programmi di beneficenza. Uno di questi è costituito dalle case Herbalife che portano aiuti ai bambini bisognosi in molti zone del pianeta;</a:t>
            </a:r>
          </a:p>
          <a:p>
            <a:r>
              <a:rPr lang="it-IT" dirty="0">
                <a:latin typeface="Verdana" pitchFamily="34" charset="0"/>
              </a:rPr>
              <a:t>7. Supporto e formazione, come è appunto la nostra presentazione di questa sera.</a:t>
            </a:r>
          </a:p>
          <a:p>
            <a:endParaRPr lang="it-IT" dirty="0">
              <a:latin typeface="Verdana" pitchFamily="34" charset="0"/>
            </a:endParaRPr>
          </a:p>
          <a:p>
            <a:r>
              <a:rPr lang="it-IT" dirty="0">
                <a:latin typeface="Verdana" pitchFamily="34" charset="0"/>
              </a:rPr>
              <a:t>Abbiamo visto quali sono i 7 requisiti essenziali che caratterizzano questa azienda..</a:t>
            </a:r>
          </a:p>
          <a:p>
            <a:r>
              <a:rPr lang="it-IT" dirty="0">
                <a:latin typeface="Verdana" pitchFamily="34" charset="0"/>
              </a:rPr>
              <a:t>Adesso prendiamo in considerazione un dato statistico importante perché fa luce su quella che è la percentuale di popolazione che potrebbe essere interessata a valutare un guadagno reale… questo è un dato statistico riguardante il rapporto lavoratore/retribuzione in relazione all’età pensionabile e ci mostra</a:t>
            </a:r>
          </a:p>
          <a:p>
            <a:r>
              <a:rPr lang="it-IT" baseline="0" dirty="0" smtClean="0"/>
              <a:t> </a:t>
            </a:r>
            <a:endParaRPr lang="it-IT" dirty="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8</a:t>
            </a:fld>
            <a:endParaRPr lang="it-IT"/>
          </a:p>
        </p:txBody>
      </p:sp>
    </p:spTree>
    <p:extLst>
      <p:ext uri="{BB962C8B-B14F-4D97-AF65-F5344CB8AC3E}">
        <p14:creationId xmlns:p14="http://schemas.microsoft.com/office/powerpoint/2010/main" val="3385134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defTabSz="937992">
              <a:defRPr/>
            </a:pPr>
            <a:r>
              <a:rPr lang="it-IT" dirty="0">
                <a:latin typeface="Verdana" pitchFamily="34" charset="0"/>
              </a:rPr>
              <a:t>come il 5% della popolazione</a:t>
            </a:r>
            <a:r>
              <a:rPr lang="it-IT" dirty="0" smtClean="0">
                <a:latin typeface="Verdana" pitchFamily="34" charset="0"/>
              </a:rPr>
              <a:t> (ex imprenditori e professionisti) quando va in pensione riesce a mantenere lo stesso tenore di vita che aveva durante il periodo lavorativo.</a:t>
            </a:r>
            <a:endParaRPr lang="it-IT" sz="1100" dirty="0">
              <a:latin typeface="Verdana" pitchFamily="34" charset="0"/>
            </a:endParaRPr>
          </a:p>
          <a:p>
            <a:endParaRPr lang="it-IT" dirty="0" smtClean="0"/>
          </a:p>
          <a:p>
            <a:pPr defTabSz="937992">
              <a:defRPr/>
            </a:pPr>
            <a:r>
              <a:rPr lang="it-IT" dirty="0" smtClean="0"/>
              <a:t>Sulla</a:t>
            </a:r>
            <a:r>
              <a:rPr lang="it-IT" baseline="0" dirty="0" smtClean="0"/>
              <a:t> destra invece leggiamo che il </a:t>
            </a:r>
            <a:r>
              <a:rPr lang="it-IT" sz="1600" b="1" dirty="0">
                <a:solidFill>
                  <a:srgbClr val="FF0000"/>
                </a:solidFill>
                <a:latin typeface="Verdana" pitchFamily="34" charset="0"/>
              </a:rPr>
              <a:t>95% </a:t>
            </a:r>
            <a:r>
              <a:rPr lang="it-IT" dirty="0" smtClean="0">
                <a:latin typeface="Verdana" pitchFamily="34" charset="0"/>
              </a:rPr>
              <a:t>della popolazione (ex-impiegati, precari) quando va in pensione ha difficoltà ad arrivare a fine mese.</a:t>
            </a:r>
          </a:p>
          <a:p>
            <a:pPr defTabSz="937992">
              <a:defRPr/>
            </a:pPr>
            <a:endParaRPr lang="it-IT" sz="1100" dirty="0">
              <a:latin typeface="Verdana" pitchFamily="34" charset="0"/>
            </a:endParaRPr>
          </a:p>
          <a:p>
            <a:pPr defTabSz="937992">
              <a:defRPr/>
            </a:pPr>
            <a:r>
              <a:rPr lang="it-IT" sz="1100" dirty="0">
                <a:latin typeface="Verdana" pitchFamily="34" charset="0"/>
              </a:rPr>
              <a:t>Questo è uno studio attuale… pensiamo a come potrebbe essere fra 40-50 anni. Ritengo che questi dati siano sufficienti a motivarci nel presente per avere un guadagno reale che non solo ci renda migliore il benessere di oggi ma ci tuteli anche per il futuro.</a:t>
            </a:r>
          </a:p>
          <a:p>
            <a:pPr defTabSz="937992">
              <a:defRPr/>
            </a:pPr>
            <a:endParaRPr lang="it-IT" sz="1100" dirty="0">
              <a:latin typeface="Verdana" pitchFamily="34" charset="0"/>
            </a:endParaRPr>
          </a:p>
          <a:p>
            <a:pPr defTabSz="937992">
              <a:defRPr/>
            </a:pPr>
            <a:r>
              <a:rPr lang="it-IT" sz="1100" dirty="0">
                <a:latin typeface="Verdana" pitchFamily="34" charset="0"/>
              </a:rPr>
              <a:t>Viene quindi naturale chiedersi:</a:t>
            </a:r>
          </a:p>
          <a:p>
            <a:pPr defTabSz="937992">
              <a:defRPr/>
            </a:pPr>
            <a:r>
              <a:rPr lang="it-IT" sz="1100" dirty="0">
                <a:latin typeface="Verdana" pitchFamily="34" charset="0"/>
              </a:rPr>
              <a:t>Qual è il settore che presenta oggi il più grande potenziale di guadagno? Qual è il settore che attira grossi investimenti di capitali e continuerà ad attirarli negli anni a venire?</a:t>
            </a:r>
            <a:endParaRPr lang="it-IT" sz="1100" dirty="0"/>
          </a:p>
          <a:p>
            <a:endParaRPr lang="it-IT" dirty="0" smtClean="0"/>
          </a:p>
        </p:txBody>
      </p:sp>
      <p:sp>
        <p:nvSpPr>
          <p:cNvPr id="4" name="Segnaposto numero diapositiva 3"/>
          <p:cNvSpPr>
            <a:spLocks noGrp="1"/>
          </p:cNvSpPr>
          <p:nvPr>
            <p:ph type="sldNum" sz="quarter" idx="10"/>
          </p:nvPr>
        </p:nvSpPr>
        <p:spPr/>
        <p:txBody>
          <a:bodyPr/>
          <a:lstStyle/>
          <a:p>
            <a:fld id="{E014BFE6-B164-45EC-925E-D3EEF65F767E}" type="slidenum">
              <a:rPr lang="it-IT" smtClean="0"/>
              <a:pPr/>
              <a:t>9</a:t>
            </a:fld>
            <a:endParaRPr lang="it-IT"/>
          </a:p>
        </p:txBody>
      </p:sp>
    </p:spTree>
    <p:extLst>
      <p:ext uri="{BB962C8B-B14F-4D97-AF65-F5344CB8AC3E}">
        <p14:creationId xmlns:p14="http://schemas.microsoft.com/office/powerpoint/2010/main" val="3340896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uto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0850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5624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pic>
        <p:nvPicPr>
          <p:cNvPr id="2" name="Immagin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7416" y="44624"/>
            <a:ext cx="720080" cy="301969"/>
          </a:xfrm>
          <a:prstGeom prst="rect">
            <a:avLst/>
          </a:prstGeom>
        </p:spPr>
      </p:pic>
    </p:spTree>
    <p:extLst>
      <p:ext uri="{BB962C8B-B14F-4D97-AF65-F5344CB8AC3E}">
        <p14:creationId xmlns:p14="http://schemas.microsoft.com/office/powerpoint/2010/main" val="10474287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046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45794"/>
        </a:solidFill>
        <a:effectLst/>
      </p:bgPr>
    </p:bg>
    <p:spTree>
      <p:nvGrpSpPr>
        <p:cNvPr id="1" name=""/>
        <p:cNvGrpSpPr/>
        <p:nvPr/>
      </p:nvGrpSpPr>
      <p:grpSpPr>
        <a:xfrm>
          <a:off x="0" y="0"/>
          <a:ext cx="0" cy="0"/>
          <a:chOff x="0" y="0"/>
          <a:chExt cx="0" cy="0"/>
        </a:xfrm>
      </p:grpSpPr>
      <p:sp>
        <p:nvSpPr>
          <p:cNvPr id="7" name="Rettangolo 6"/>
          <p:cNvSpPr/>
          <p:nvPr userDrawn="1"/>
        </p:nvSpPr>
        <p:spPr>
          <a:xfrm>
            <a:off x="0" y="358783"/>
            <a:ext cx="9906000" cy="6058743"/>
          </a:xfrm>
          <a:prstGeom prst="rect">
            <a:avLst/>
          </a:prstGeom>
          <a:solidFill>
            <a:srgbClr val="F0F5FA"/>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it-IT" sz="1800" dirty="0">
              <a:solidFill>
                <a:srgbClr val="245590">
                  <a:lumMod val="50000"/>
                </a:srgbClr>
              </a:solidFill>
            </a:endParaRPr>
          </a:p>
        </p:txBody>
      </p:sp>
      <p:pic>
        <p:nvPicPr>
          <p:cNvPr id="10" name="Picture 26" descr="RS_Logo_Transparent"/>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1655" y="6420732"/>
            <a:ext cx="2141788" cy="43726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userDrawn="1"/>
        </p:nvSpPr>
        <p:spPr>
          <a:xfrm>
            <a:off x="134448" y="-7628"/>
            <a:ext cx="2303836" cy="338554"/>
          </a:xfrm>
          <a:prstGeom prst="rect">
            <a:avLst/>
          </a:prstGeom>
          <a:noFill/>
        </p:spPr>
        <p:txBody>
          <a:bodyPr wrap="none" lIns="91440" tIns="45720" rIns="91440" bIns="45720">
            <a:spAutoFit/>
          </a:bodyPr>
          <a:lstStyle/>
          <a:p>
            <a:pPr algn="ctr"/>
            <a:r>
              <a:rPr lang="it-IT" sz="1600" b="1" i="1" dirty="0" smtClean="0">
                <a:ln w="18415" cmpd="sng">
                  <a:noFill/>
                  <a:prstDash val="solid"/>
                </a:ln>
                <a:solidFill>
                  <a:srgbClr val="FFFFFF"/>
                </a:solidFill>
                <a:effectLst>
                  <a:outerShdw blurRad="63500" dir="3600000" algn="tl" rotWithShape="0">
                    <a:srgbClr val="000000">
                      <a:alpha val="70000"/>
                    </a:srgbClr>
                  </a:outerShdw>
                </a:effectLst>
                <a:latin typeface="Berlin Sans FB Demi" pitchFamily="34" charset="0"/>
                <a:cs typeface="Aharoni" pitchFamily="2" charset="-79"/>
              </a:rPr>
              <a:t>FB informazione online</a:t>
            </a:r>
            <a:endParaRPr lang="it-IT" sz="1600" b="1" i="1" dirty="0">
              <a:ln w="18415" cmpd="sng">
                <a:noFill/>
                <a:prstDash val="solid"/>
              </a:ln>
              <a:solidFill>
                <a:srgbClr val="FFFFFF"/>
              </a:solidFill>
              <a:effectLst>
                <a:outerShdw blurRad="63500" dir="3600000" algn="tl" rotWithShape="0">
                  <a:srgbClr val="000000">
                    <a:alpha val="70000"/>
                  </a:srgbClr>
                </a:outerShdw>
              </a:effectLst>
              <a:latin typeface="Berlin Sans FB Demi" pitchFamily="34" charset="0"/>
              <a:cs typeface="Aharoni" pitchFamily="2" charset="-79"/>
            </a:endParaRPr>
          </a:p>
        </p:txBody>
      </p:sp>
      <p:sp>
        <p:nvSpPr>
          <p:cNvPr id="11" name="Rettangolo 10"/>
          <p:cNvSpPr/>
          <p:nvPr userDrawn="1"/>
        </p:nvSpPr>
        <p:spPr>
          <a:xfrm>
            <a:off x="8001000" y="6505599"/>
            <a:ext cx="1905000" cy="307777"/>
          </a:xfrm>
          <a:prstGeom prst="rect">
            <a:avLst/>
          </a:prstGeom>
          <a:noFill/>
        </p:spPr>
        <p:txBody>
          <a:bodyPr wrap="square" lIns="91440" tIns="45720" rIns="91440" bIns="45720">
            <a:spAutoFit/>
          </a:bodyPr>
          <a:lstStyle/>
          <a:p>
            <a:pPr algn="ctr"/>
            <a:r>
              <a:rPr lang="it-IT" sz="1400" b="1" i="1" dirty="0" smtClean="0">
                <a:ln w="18415" cmpd="sng">
                  <a:noFill/>
                  <a:prstDash val="solid"/>
                </a:ln>
                <a:solidFill>
                  <a:srgbClr val="FFFFFF"/>
                </a:solidFill>
                <a:effectLst>
                  <a:outerShdw blurRad="63500" dir="3600000" algn="tl" rotWithShape="0">
                    <a:srgbClr val="000000">
                      <a:alpha val="70000"/>
                    </a:srgbClr>
                  </a:outerShdw>
                </a:effectLst>
                <a:latin typeface="Agency FB" pitchFamily="34" charset="0"/>
                <a:cs typeface="Aharoni" pitchFamily="2" charset="-79"/>
              </a:rPr>
              <a:t>Business Network</a:t>
            </a:r>
            <a:endParaRPr lang="it-IT" sz="1400" b="1" i="1" dirty="0">
              <a:ln w="18415" cmpd="sng">
                <a:noFill/>
                <a:prstDash val="solid"/>
              </a:ln>
              <a:solidFill>
                <a:srgbClr val="FFFFFF"/>
              </a:solidFill>
              <a:effectLst>
                <a:outerShdw blurRad="63500" dir="3600000" algn="tl" rotWithShape="0">
                  <a:srgbClr val="000000">
                    <a:alpha val="70000"/>
                  </a:srgbClr>
                </a:outerShdw>
              </a:effectLst>
              <a:latin typeface="Agency FB" pitchFamily="34" charset="0"/>
              <a:cs typeface="Aharoni" pitchFamily="2" charset="-79"/>
            </a:endParaRPr>
          </a:p>
        </p:txBody>
      </p:sp>
      <p:pic>
        <p:nvPicPr>
          <p:cNvPr id="2050" name="Picture 2"/>
          <p:cNvPicPr>
            <a:picLocks noChangeAspect="1" noChangeArrowheads="1"/>
          </p:cNvPicPr>
          <p:nvPr userDrawn="1"/>
        </p:nvPicPr>
        <p:blipFill>
          <a:blip r:embed="rId7" cstate="print"/>
          <a:srcRect/>
          <a:stretch>
            <a:fillRect/>
          </a:stretch>
        </p:blipFill>
        <p:spPr bwMode="auto">
          <a:xfrm>
            <a:off x="7696200" y="6498000"/>
            <a:ext cx="389055" cy="360000"/>
          </a:xfrm>
          <a:prstGeom prst="rect">
            <a:avLst/>
          </a:prstGeom>
          <a:noFill/>
          <a:ln w="9525">
            <a:noFill/>
            <a:miter lim="800000"/>
            <a:headEnd/>
            <a:tailEnd/>
          </a:ln>
          <a:effectLst/>
        </p:spPr>
      </p:pic>
      <p:sp>
        <p:nvSpPr>
          <p:cNvPr id="8" name="Rettangolo 7"/>
          <p:cNvSpPr/>
          <p:nvPr userDrawn="1"/>
        </p:nvSpPr>
        <p:spPr>
          <a:xfrm>
            <a:off x="5638800" y="0"/>
            <a:ext cx="3124200" cy="307777"/>
          </a:xfrm>
          <a:prstGeom prst="rect">
            <a:avLst/>
          </a:prstGeom>
          <a:noFill/>
        </p:spPr>
        <p:txBody>
          <a:bodyPr wrap="square" lIns="91440" tIns="45720" rIns="91440" bIns="45720">
            <a:spAutoFit/>
          </a:bodyPr>
          <a:lstStyle/>
          <a:p>
            <a:pPr algn="ctr"/>
            <a:r>
              <a:rPr lang="it-IT" sz="1400" b="1" i="1" dirty="0" smtClean="0">
                <a:ln w="18415" cmpd="sng">
                  <a:noFill/>
                  <a:prstDash val="solid"/>
                </a:ln>
                <a:solidFill>
                  <a:srgbClr val="FFFFFF"/>
                </a:solidFill>
                <a:effectLst>
                  <a:outerShdw blurRad="63500" dir="3600000" algn="tl" rotWithShape="0">
                    <a:srgbClr val="000000">
                      <a:alpha val="70000"/>
                    </a:srgbClr>
                  </a:outerShdw>
                </a:effectLst>
                <a:latin typeface="Agency FB" pitchFamily="34" charset="0"/>
                <a:cs typeface="Aharoni" pitchFamily="2" charset="-79"/>
              </a:rPr>
              <a:t>HOMe Business Online Team</a:t>
            </a:r>
            <a:endParaRPr lang="it-IT" sz="1400" b="1" i="1" dirty="0">
              <a:ln w="18415" cmpd="sng">
                <a:noFill/>
                <a:prstDash val="solid"/>
              </a:ln>
              <a:solidFill>
                <a:srgbClr val="FFFFFF"/>
              </a:solidFill>
              <a:effectLst>
                <a:outerShdw blurRad="63500" dir="3600000" algn="tl" rotWithShape="0">
                  <a:srgbClr val="000000">
                    <a:alpha val="70000"/>
                  </a:srgbClr>
                </a:outerShdw>
              </a:effectLst>
              <a:latin typeface="Agency FB" pitchFamily="34" charset="0"/>
              <a:cs typeface="Aharoni" pitchFamily="2" charset="-79"/>
            </a:endParaRPr>
          </a:p>
        </p:txBody>
      </p:sp>
      <p:pic>
        <p:nvPicPr>
          <p:cNvPr id="2" name="Immagine 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785820" y="0"/>
            <a:ext cx="885949" cy="371527"/>
          </a:xfrm>
          <a:prstGeom prst="rect">
            <a:avLst/>
          </a:prstGeom>
        </p:spPr>
      </p:pic>
    </p:spTree>
    <p:extLst>
      <p:ext uri="{BB962C8B-B14F-4D97-AF65-F5344CB8AC3E}">
        <p14:creationId xmlns:p14="http://schemas.microsoft.com/office/powerpoint/2010/main" val="11308770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hyperlink" Target="http://it.wikipedia.org/wiki/The_Walt_Disney_Company" TargetMode="Externa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image" Target="../media/image49.jpeg"/><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56.jpe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7879" y="3501008"/>
            <a:ext cx="800879" cy="667399"/>
          </a:xfrm>
          <a:prstGeom prst="rect">
            <a:avLst/>
          </a:prstGeom>
          <a:noFill/>
        </p:spPr>
      </p:pic>
      <p:sp>
        <p:nvSpPr>
          <p:cNvPr id="20" name="CasellaDiTesto 19"/>
          <p:cNvSpPr txBox="1"/>
          <p:nvPr/>
        </p:nvSpPr>
        <p:spPr>
          <a:xfrm>
            <a:off x="1683120" y="548680"/>
            <a:ext cx="6819709" cy="769441"/>
          </a:xfrm>
          <a:prstGeom prst="rect">
            <a:avLst/>
          </a:prstGeom>
          <a:noFill/>
        </p:spPr>
        <p:txBody>
          <a:bodyPr wrap="square" rtlCol="0">
            <a:spAutoFit/>
          </a:bodyPr>
          <a:lstStyle/>
          <a:p>
            <a:pPr algn="ctr"/>
            <a:r>
              <a:rPr lang="it-IT" sz="4400" i="1" dirty="0" smtClean="0">
                <a:latin typeface="Bell MT" pitchFamily="18" charset="0"/>
              </a:rPr>
              <a:t>… vi dà il BENVENUTO!</a:t>
            </a:r>
            <a:endParaRPr lang="it-IT" sz="4400" i="1" dirty="0">
              <a:latin typeface="Bell MT" pitchFamily="18" charset="0"/>
            </a:endParaRPr>
          </a:p>
        </p:txBody>
      </p:sp>
      <p:pic>
        <p:nvPicPr>
          <p:cNvPr id="21" name="Immagine 2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2521" y="404664"/>
            <a:ext cx="1440160" cy="1138475"/>
          </a:xfrm>
          <a:prstGeom prst="rect">
            <a:avLst/>
          </a:prstGeom>
        </p:spPr>
      </p:pic>
      <p:sp>
        <p:nvSpPr>
          <p:cNvPr id="2" name="CasellaDiTesto 1"/>
          <p:cNvSpPr txBox="1"/>
          <p:nvPr/>
        </p:nvSpPr>
        <p:spPr>
          <a:xfrm>
            <a:off x="1096530" y="1628800"/>
            <a:ext cx="7992888" cy="1985159"/>
          </a:xfrm>
          <a:prstGeom prst="rect">
            <a:avLst/>
          </a:prstGeom>
          <a:noFill/>
        </p:spPr>
        <p:txBody>
          <a:bodyPr wrap="square" rtlCol="0">
            <a:spAutoFit/>
          </a:bodyPr>
          <a:lstStyle/>
          <a:p>
            <a:pPr>
              <a:spcBef>
                <a:spcPts val="600"/>
              </a:spcBef>
              <a:buFont typeface="Wingdings" pitchFamily="2" charset="2"/>
              <a:buChar char="Ø"/>
            </a:pPr>
            <a:r>
              <a:rPr lang="it-IT" dirty="0">
                <a:latin typeface="Verdana" pitchFamily="34" charset="0"/>
              </a:rPr>
              <a:t> </a:t>
            </a:r>
            <a:r>
              <a:rPr lang="it-IT" dirty="0">
                <a:latin typeface="Times New Roman" pitchFamily="18" charset="0"/>
                <a:cs typeface="Times New Roman" pitchFamily="18" charset="0"/>
              </a:rPr>
              <a:t>Per un buon ascolto della conferenza regolate le vostre impostazioni audio mediante i cursori posti in basso a sinistra</a:t>
            </a:r>
          </a:p>
          <a:p>
            <a:pPr algn="ctr">
              <a:spcBef>
                <a:spcPts val="600"/>
              </a:spcBef>
            </a:pPr>
            <a:r>
              <a:rPr lang="it-IT" dirty="0">
                <a:latin typeface="Times New Roman" pitchFamily="18" charset="0"/>
                <a:cs typeface="Times New Roman" pitchFamily="18" charset="0"/>
              </a:rPr>
              <a:t> </a:t>
            </a:r>
            <a:r>
              <a:rPr lang="it-IT" b="1" u="sng" dirty="0">
                <a:latin typeface="Times New Roman" pitchFamily="18" charset="0"/>
                <a:cs typeface="Times New Roman" pitchFamily="18" charset="0"/>
              </a:rPr>
              <a:t>per un riscontro immediato, gentilmente scrivete</a:t>
            </a:r>
          </a:p>
          <a:p>
            <a:pPr algn="ctr">
              <a:spcBef>
                <a:spcPts val="600"/>
              </a:spcBef>
            </a:pPr>
            <a:r>
              <a:rPr lang="it-IT" b="1" u="sng" dirty="0">
                <a:latin typeface="Times New Roman" pitchFamily="18" charset="0"/>
                <a:cs typeface="Times New Roman" pitchFamily="18" charset="0"/>
              </a:rPr>
              <a:t>SI nella chat se l’audio è OK!</a:t>
            </a:r>
          </a:p>
          <a:p>
            <a:pPr>
              <a:spcBef>
                <a:spcPts val="600"/>
              </a:spcBef>
              <a:buFont typeface="Wingdings" pitchFamily="2" charset="2"/>
              <a:buChar char="Ø"/>
            </a:pPr>
            <a:r>
              <a:rPr lang="it-IT" dirty="0">
                <a:latin typeface="Times New Roman" pitchFamily="18" charset="0"/>
                <a:cs typeface="Times New Roman" pitchFamily="18" charset="0"/>
              </a:rPr>
              <a:t> Nel caso la connessione internet dovesse interrompersi, consigliamo di uscire e riconnettersi nuovamente al</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meeting</a:t>
            </a:r>
            <a:r>
              <a:rPr lang="it-IT" dirty="0" smtClean="0">
                <a:latin typeface="Times New Roman" pitchFamily="18" charset="0"/>
                <a:cs typeface="Times New Roman" pitchFamily="18" charset="0"/>
              </a:rPr>
              <a:t>.</a:t>
            </a:r>
            <a:endParaRPr lang="it-IT" dirty="0"/>
          </a:p>
        </p:txBody>
      </p:sp>
      <p:pic>
        <p:nvPicPr>
          <p:cNvPr id="14" name="Picture 2"/>
          <p:cNvPicPr>
            <a:picLocks noChangeAspect="1" noChangeArrowheads="1"/>
          </p:cNvPicPr>
          <p:nvPr/>
        </p:nvPicPr>
        <p:blipFill>
          <a:blip r:embed="rId5" cstate="print"/>
          <a:srcRect/>
          <a:stretch>
            <a:fillRect/>
          </a:stretch>
        </p:blipFill>
        <p:spPr bwMode="auto">
          <a:xfrm>
            <a:off x="9092388" y="6021288"/>
            <a:ext cx="325108" cy="300100"/>
          </a:xfrm>
          <a:prstGeom prst="rect">
            <a:avLst/>
          </a:prstGeom>
          <a:solidFill>
            <a:schemeClr val="accent3">
              <a:lumMod val="60000"/>
              <a:lumOff val="40000"/>
            </a:schemeClr>
          </a:solidFill>
          <a:ln w="9525">
            <a:noFill/>
            <a:miter lim="800000"/>
            <a:headEnd/>
            <a:tailEnd/>
          </a:ln>
        </p:spPr>
      </p:pic>
      <p:pic>
        <p:nvPicPr>
          <p:cNvPr id="15" name="Picture 2"/>
          <p:cNvPicPr>
            <a:picLocks noChangeAspect="1" noChangeArrowheads="1"/>
          </p:cNvPicPr>
          <p:nvPr/>
        </p:nvPicPr>
        <p:blipFill>
          <a:blip r:embed="rId5" cstate="print"/>
          <a:srcRect/>
          <a:stretch>
            <a:fillRect/>
          </a:stretch>
        </p:blipFill>
        <p:spPr bwMode="auto">
          <a:xfrm flipH="1">
            <a:off x="632520" y="6021288"/>
            <a:ext cx="364329" cy="336303"/>
          </a:xfrm>
          <a:prstGeom prst="rect">
            <a:avLst/>
          </a:prstGeom>
          <a:solidFill>
            <a:schemeClr val="accent3">
              <a:lumMod val="75000"/>
            </a:schemeClr>
          </a:solidFill>
          <a:ln w="9525">
            <a:noFill/>
            <a:miter lim="800000"/>
            <a:headEnd/>
            <a:tailEnd/>
          </a:ln>
        </p:spPr>
      </p:pic>
      <p:sp>
        <p:nvSpPr>
          <p:cNvPr id="24" name="Rectangle 4"/>
          <p:cNvSpPr>
            <a:spLocks noChangeArrowheads="1"/>
          </p:cNvSpPr>
          <p:nvPr/>
        </p:nvSpPr>
        <p:spPr bwMode="auto">
          <a:xfrm>
            <a:off x="1023455" y="6021288"/>
            <a:ext cx="8034001" cy="338554"/>
          </a:xfrm>
          <a:prstGeom prst="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a:ln>
            <a:noFill/>
          </a:ln>
          <a:extLst/>
        </p:spPr>
        <p:txBody>
          <a:bodyPr wrap="square">
            <a:spAutoFit/>
          </a:bodyPr>
          <a:lstStyle/>
          <a:p>
            <a:pPr algn="ctr"/>
            <a:r>
              <a:rPr lang="es-ES" sz="1600" dirty="0" smtClean="0">
                <a:latin typeface="Arial" pitchFamily="34" charset="0"/>
                <a:cs typeface="Arial" pitchFamily="34" charset="0"/>
              </a:rPr>
              <a:t>Attivare casse/cuffie e impostazione volume</a:t>
            </a:r>
            <a:endParaRPr lang="es-ES" sz="1600" dirty="0">
              <a:latin typeface="Arial" pitchFamily="34" charset="0"/>
              <a:cs typeface="Arial" pitchFamily="34" charset="0"/>
            </a:endParaRPr>
          </a:p>
        </p:txBody>
      </p:sp>
      <p:sp>
        <p:nvSpPr>
          <p:cNvPr id="12" name="CasellaDiTesto 11"/>
          <p:cNvSpPr txBox="1"/>
          <p:nvPr/>
        </p:nvSpPr>
        <p:spPr>
          <a:xfrm>
            <a:off x="1023454" y="4282350"/>
            <a:ext cx="8003105" cy="1738938"/>
          </a:xfrm>
          <a:prstGeom prst="rect">
            <a:avLst/>
          </a:prstGeom>
          <a:noFill/>
        </p:spPr>
        <p:txBody>
          <a:bodyPr wrap="square" rtlCol="0">
            <a:spAutoFit/>
          </a:bodyPr>
          <a:lstStyle/>
          <a:p>
            <a:pPr algn="ctr" eaLnBrk="0" hangingPunct="0"/>
            <a:r>
              <a:rPr lang="it-IT" sz="2300" b="1" dirty="0">
                <a:latin typeface="Times New Roman" pitchFamily="18" charset="0"/>
                <a:ea typeface="Verdana" pitchFamily="34" charset="0"/>
                <a:cs typeface="Times New Roman" pitchFamily="18" charset="0"/>
              </a:rPr>
              <a:t>Viene trasmesso dall’Italia </a:t>
            </a:r>
            <a:r>
              <a:rPr lang="it-IT" sz="2300" b="1" dirty="0" smtClean="0">
                <a:latin typeface="Times New Roman" pitchFamily="18" charset="0"/>
                <a:ea typeface="Verdana" pitchFamily="34" charset="0"/>
                <a:cs typeface="Times New Roman" pitchFamily="18" charset="0"/>
              </a:rPr>
              <a:t>e </a:t>
            </a:r>
            <a:r>
              <a:rPr lang="it-IT" sz="2300" b="1" dirty="0">
                <a:latin typeface="Times New Roman" pitchFamily="18" charset="0"/>
                <a:ea typeface="Verdana" pitchFamily="34" charset="0"/>
                <a:cs typeface="Times New Roman" pitchFamily="18" charset="0"/>
              </a:rPr>
              <a:t>può essere ascoltato </a:t>
            </a:r>
            <a:r>
              <a:rPr lang="it-IT" sz="2300" b="1" dirty="0" smtClean="0">
                <a:latin typeface="Times New Roman" pitchFamily="18" charset="0"/>
                <a:ea typeface="Verdana" pitchFamily="34" charset="0"/>
                <a:cs typeface="Times New Roman" pitchFamily="18" charset="0"/>
              </a:rPr>
              <a:t>in ogni</a:t>
            </a:r>
          </a:p>
          <a:p>
            <a:pPr algn="ctr" eaLnBrk="0" hangingPunct="0"/>
            <a:r>
              <a:rPr lang="it-IT" sz="2300" b="1" dirty="0" smtClean="0">
                <a:latin typeface="Times New Roman" pitchFamily="18" charset="0"/>
                <a:ea typeface="Verdana" pitchFamily="34" charset="0"/>
                <a:cs typeface="Times New Roman" pitchFamily="18" charset="0"/>
              </a:rPr>
              <a:t>parte </a:t>
            </a:r>
            <a:r>
              <a:rPr lang="it-IT" sz="2300" b="1" dirty="0">
                <a:latin typeface="Times New Roman" pitchFamily="18" charset="0"/>
                <a:ea typeface="Verdana" pitchFamily="34" charset="0"/>
                <a:cs typeface="Times New Roman" pitchFamily="18" charset="0"/>
              </a:rPr>
              <a:t>del </a:t>
            </a:r>
            <a:r>
              <a:rPr lang="it-IT" sz="2300" b="1" dirty="0" smtClean="0">
                <a:latin typeface="Times New Roman" pitchFamily="18" charset="0"/>
                <a:ea typeface="Verdana" pitchFamily="34" charset="0"/>
                <a:cs typeface="Times New Roman" pitchFamily="18" charset="0"/>
              </a:rPr>
              <a:t>mondo grazie </a:t>
            </a:r>
            <a:r>
              <a:rPr lang="it-IT" sz="2300" b="1" dirty="0">
                <a:latin typeface="Times New Roman" pitchFamily="18" charset="0"/>
                <a:ea typeface="Verdana" pitchFamily="34" charset="0"/>
                <a:cs typeface="Times New Roman" pitchFamily="18" charset="0"/>
              </a:rPr>
              <a:t>al sistema </a:t>
            </a:r>
            <a:r>
              <a:rPr lang="it-IT" sz="2300" b="1" dirty="0" smtClean="0">
                <a:latin typeface="Times New Roman" pitchFamily="18" charset="0"/>
                <a:ea typeface="Verdana" pitchFamily="34" charset="0"/>
                <a:cs typeface="Times New Roman" pitchFamily="18" charset="0"/>
              </a:rPr>
              <a:t>‘Lavoro da </a:t>
            </a:r>
            <a:r>
              <a:rPr lang="it-IT" sz="2300" b="1" dirty="0" err="1" smtClean="0">
                <a:latin typeface="Times New Roman" pitchFamily="18" charset="0"/>
                <a:ea typeface="Verdana" pitchFamily="34" charset="0"/>
                <a:cs typeface="Times New Roman" pitchFamily="18" charset="0"/>
              </a:rPr>
              <a:t>Casa’</a:t>
            </a:r>
            <a:r>
              <a:rPr lang="it-IT" sz="2300" b="1" dirty="0" smtClean="0">
                <a:latin typeface="Times New Roman" pitchFamily="18" charset="0"/>
                <a:ea typeface="Verdana" pitchFamily="34" charset="0"/>
                <a:cs typeface="Times New Roman" pitchFamily="18" charset="0"/>
              </a:rPr>
              <a:t>.</a:t>
            </a:r>
          </a:p>
          <a:p>
            <a:pPr algn="ctr" eaLnBrk="0" hangingPunct="0">
              <a:lnSpc>
                <a:spcPct val="150000"/>
              </a:lnSpc>
            </a:pPr>
            <a:r>
              <a:rPr lang="it-IT" dirty="0" smtClean="0">
                <a:solidFill>
                  <a:srgbClr val="C00000"/>
                </a:solidFill>
                <a:latin typeface="Arial" pitchFamily="34" charset="0"/>
                <a:ea typeface="Verdana" pitchFamily="34" charset="0"/>
                <a:cs typeface="Arial" pitchFamily="34" charset="0"/>
              </a:rPr>
              <a:t>NB: La conferenza prevede l’accesso specificando il proprio </a:t>
            </a:r>
          </a:p>
          <a:p>
            <a:pPr algn="ctr" eaLnBrk="0" hangingPunct="0"/>
            <a:r>
              <a:rPr lang="it-IT" u="sng" dirty="0" smtClean="0">
                <a:solidFill>
                  <a:srgbClr val="C00000"/>
                </a:solidFill>
                <a:latin typeface="Arial" pitchFamily="34" charset="0"/>
                <a:ea typeface="Verdana" pitchFamily="34" charset="0"/>
                <a:cs typeface="Arial" pitchFamily="34" charset="0"/>
              </a:rPr>
              <a:t>Nome/Cognome e Nome/Cognome</a:t>
            </a:r>
            <a:r>
              <a:rPr lang="it-IT" dirty="0">
                <a:solidFill>
                  <a:srgbClr val="C00000"/>
                </a:solidFill>
                <a:latin typeface="Arial" pitchFamily="34" charset="0"/>
                <a:ea typeface="Verdana" pitchFamily="34" charset="0"/>
                <a:cs typeface="Arial" pitchFamily="34" charset="0"/>
              </a:rPr>
              <a:t> </a:t>
            </a:r>
            <a:r>
              <a:rPr lang="it-IT" dirty="0" smtClean="0">
                <a:solidFill>
                  <a:srgbClr val="C00000"/>
                </a:solidFill>
                <a:latin typeface="Arial" pitchFamily="34" charset="0"/>
                <a:ea typeface="Verdana" pitchFamily="34" charset="0"/>
                <a:cs typeface="Arial" pitchFamily="34" charset="0"/>
              </a:rPr>
              <a:t>della persona che l’ha invitata, grazie!</a:t>
            </a:r>
            <a:endParaRPr lang="it-IT" dirty="0">
              <a:solidFill>
                <a:srgbClr val="C00000"/>
              </a:solidFill>
              <a:latin typeface="Arial" pitchFamily="34" charset="0"/>
              <a:ea typeface="Verdana" pitchFamily="34" charset="0"/>
              <a:cs typeface="Arial" pitchFamily="34" charset="0"/>
            </a:endParaRPr>
          </a:p>
          <a:p>
            <a:endParaRPr lang="it-IT" sz="1600" dirty="0"/>
          </a:p>
        </p:txBody>
      </p:sp>
    </p:spTree>
    <p:extLst>
      <p:ext uri="{BB962C8B-B14F-4D97-AF65-F5344CB8AC3E}">
        <p14:creationId xmlns:p14="http://schemas.microsoft.com/office/powerpoint/2010/main" val="2189697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1702571" y="2920139"/>
            <a:ext cx="18473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dirty="0" smtClean="0">
              <a:ln>
                <a:noFill/>
              </a:ln>
              <a:solidFill>
                <a:prstClr val="black"/>
              </a:solidFill>
              <a:effectLst/>
              <a:uLnTx/>
              <a:uFillTx/>
            </a:endParaRPr>
          </a:p>
        </p:txBody>
      </p:sp>
      <p:sp>
        <p:nvSpPr>
          <p:cNvPr id="12" name="TextBox 5"/>
          <p:cNvSpPr txBox="1">
            <a:spLocks noChangeArrowheads="1"/>
          </p:cNvSpPr>
          <p:nvPr/>
        </p:nvSpPr>
        <p:spPr bwMode="auto">
          <a:xfrm>
            <a:off x="416912" y="669464"/>
            <a:ext cx="568821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r" eaLnBrk="0" fontAlgn="base" hangingPunct="0">
              <a:spcBef>
                <a:spcPct val="0"/>
              </a:spcBef>
              <a:spcAft>
                <a:spcPct val="0"/>
              </a:spcAft>
              <a:defRPr sz="2400">
                <a:solidFill>
                  <a:schemeClr val="tx1"/>
                </a:solidFill>
                <a:latin typeface="Tahoma" charset="0"/>
                <a:ea typeface="ＭＳ Ｐゴシック" charset="0"/>
              </a:defRPr>
            </a:lvl9pPr>
          </a:lstStyle>
          <a:p>
            <a:r>
              <a:rPr lang="it-IT" sz="3200" i="1" dirty="0" smtClean="0">
                <a:solidFill>
                  <a:srgbClr val="000000"/>
                </a:solidFill>
                <a:latin typeface="Times New Roman" pitchFamily="18" charset="0"/>
                <a:ea typeface="+mn-ea"/>
                <a:cs typeface="Times New Roman" pitchFamily="18" charset="0"/>
              </a:rPr>
              <a:t>«La </a:t>
            </a:r>
            <a:r>
              <a:rPr lang="it-IT" sz="3200" i="1" dirty="0">
                <a:solidFill>
                  <a:srgbClr val="000000"/>
                </a:solidFill>
                <a:latin typeface="Times New Roman" pitchFamily="18" charset="0"/>
                <a:ea typeface="+mn-ea"/>
                <a:cs typeface="Times New Roman" pitchFamily="18" charset="0"/>
              </a:rPr>
              <a:t>migliore opportunità per le persone di guadagnare un reddito superiore alla media, è quello di aderire ad una società di benessere che si occupa della vendita </a:t>
            </a:r>
            <a:r>
              <a:rPr lang="it-IT" sz="3200" i="1" dirty="0" smtClean="0">
                <a:solidFill>
                  <a:srgbClr val="000000"/>
                </a:solidFill>
                <a:latin typeface="Times New Roman" pitchFamily="18" charset="0"/>
                <a:ea typeface="+mn-ea"/>
                <a:cs typeface="Times New Roman" pitchFamily="18" charset="0"/>
              </a:rPr>
              <a:t>diretta»</a:t>
            </a:r>
          </a:p>
          <a:p>
            <a:pPr algn="r"/>
            <a:r>
              <a:rPr lang="en-US" b="1" dirty="0">
                <a:solidFill>
                  <a:prstClr val="black"/>
                </a:solidFill>
                <a:latin typeface="Segoe Print" pitchFamily="2" charset="0"/>
              </a:rPr>
              <a:t>- Donald </a:t>
            </a:r>
            <a:r>
              <a:rPr lang="en-US" b="1" dirty="0" smtClean="0">
                <a:solidFill>
                  <a:prstClr val="black"/>
                </a:solidFill>
                <a:latin typeface="Segoe Print" pitchFamily="2" charset="0"/>
              </a:rPr>
              <a:t>Trump</a:t>
            </a:r>
            <a:endParaRPr lang="it-IT" sz="3200" i="1" dirty="0">
              <a:solidFill>
                <a:srgbClr val="000000"/>
              </a:solidFill>
              <a:latin typeface="Times New Roman" pitchFamily="18" charset="0"/>
              <a:ea typeface="+mn-ea"/>
              <a:cs typeface="Times New Roman" pitchFamily="18" charset="0"/>
            </a:endParaRPr>
          </a:p>
        </p:txBody>
      </p:sp>
      <p:pic>
        <p:nvPicPr>
          <p:cNvPr id="13" name="Picture 4" descr="http://careersearchtoday.com/wp-content/uploads/2010/10/Donald-Trump-Smiling.jpg"/>
          <p:cNvPicPr>
            <a:picLocks noChangeAspect="1" noChangeArrowheads="1"/>
          </p:cNvPicPr>
          <p:nvPr/>
        </p:nvPicPr>
        <p:blipFill>
          <a:blip r:embed="rId3" cstate="print"/>
          <a:srcRect/>
          <a:stretch>
            <a:fillRect/>
          </a:stretch>
        </p:blipFill>
        <p:spPr bwMode="auto">
          <a:xfrm>
            <a:off x="6249145" y="793289"/>
            <a:ext cx="3312782" cy="3057951"/>
          </a:xfrm>
          <a:prstGeom prst="rect">
            <a:avLst/>
          </a:prstGeom>
          <a:noFill/>
        </p:spPr>
      </p:pic>
      <p:sp>
        <p:nvSpPr>
          <p:cNvPr id="2" name="CasellaDiTesto 1"/>
          <p:cNvSpPr txBox="1"/>
          <p:nvPr/>
        </p:nvSpPr>
        <p:spPr>
          <a:xfrm>
            <a:off x="416912" y="4502150"/>
            <a:ext cx="9145014" cy="1231106"/>
          </a:xfrm>
          <a:prstGeom prst="rect">
            <a:avLst/>
          </a:prstGeom>
          <a:noFill/>
        </p:spPr>
        <p:txBody>
          <a:bodyPr wrap="square" rtlCol="0">
            <a:spAutoFit/>
          </a:bodyPr>
          <a:lstStyle/>
          <a:p>
            <a:r>
              <a:rPr lang="it-IT" sz="2800" i="1" dirty="0">
                <a:solidFill>
                  <a:srgbClr val="000000"/>
                </a:solidFill>
                <a:latin typeface="Times New Roman" pitchFamily="18" charset="0"/>
                <a:cs typeface="Times New Roman" pitchFamily="18" charset="0"/>
              </a:rPr>
              <a:t>«Il </a:t>
            </a:r>
            <a:r>
              <a:rPr lang="it-IT" sz="2800" i="1" dirty="0">
                <a:solidFill>
                  <a:srgbClr val="FF0000"/>
                </a:solidFill>
                <a:latin typeface="Times New Roman" pitchFamily="18" charset="0"/>
                <a:cs typeface="Times New Roman" pitchFamily="18" charset="0"/>
              </a:rPr>
              <a:t>Network Marketing </a:t>
            </a:r>
            <a:r>
              <a:rPr lang="it-IT" sz="2800" i="1" dirty="0">
                <a:solidFill>
                  <a:srgbClr val="000000"/>
                </a:solidFill>
                <a:latin typeface="Times New Roman" pitchFamily="18" charset="0"/>
                <a:cs typeface="Times New Roman" pitchFamily="18" charset="0"/>
              </a:rPr>
              <a:t>è una delle Opportunità Migliori per Riuscire a Crearsi delle Rendite Automatiche»</a:t>
            </a:r>
          </a:p>
          <a:p>
            <a:endParaRPr lang="it-IT" dirty="0"/>
          </a:p>
        </p:txBody>
      </p:sp>
    </p:spTree>
    <p:extLst>
      <p:ext uri="{BB962C8B-B14F-4D97-AF65-F5344CB8AC3E}">
        <p14:creationId xmlns:p14="http://schemas.microsoft.com/office/powerpoint/2010/main" val="1323477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40466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2400" b="1" dirty="0" smtClean="0">
                <a:solidFill>
                  <a:schemeClr val="bg1"/>
                </a:solidFill>
                <a:cs typeface="Arial" pitchFamily="34" charset="0"/>
              </a:rPr>
              <a:t>Sarebbe quindi interessante avere un’attività in proprio?</a:t>
            </a:r>
            <a:endParaRPr lang="it-IT" sz="2400" b="1" dirty="0">
              <a:solidFill>
                <a:schemeClr val="bg1"/>
              </a:solidFill>
              <a:cs typeface="Arial" pitchFamily="34" charset="0"/>
            </a:endParaRPr>
          </a:p>
        </p:txBody>
      </p:sp>
      <p:sp>
        <p:nvSpPr>
          <p:cNvPr id="4" name="CasellaDiTesto 3"/>
          <p:cNvSpPr txBox="1"/>
          <p:nvPr/>
        </p:nvSpPr>
        <p:spPr>
          <a:xfrm>
            <a:off x="632520" y="1340768"/>
            <a:ext cx="8809168" cy="4154984"/>
          </a:xfrm>
          <a:prstGeom prst="rect">
            <a:avLst/>
          </a:prstGeom>
          <a:noFill/>
        </p:spPr>
        <p:txBody>
          <a:bodyPr wrap="square" rtlCol="0">
            <a:spAutoFit/>
          </a:bodyPr>
          <a:lstStyle/>
          <a:p>
            <a:pPr>
              <a:lnSpc>
                <a:spcPct val="150000"/>
              </a:lnSpc>
            </a:pPr>
            <a:r>
              <a:rPr lang="it-IT" sz="2200" dirty="0">
                <a:latin typeface="Verdana" pitchFamily="34" charset="0"/>
                <a:ea typeface="Verdana" pitchFamily="34" charset="0"/>
                <a:cs typeface="Verdana" pitchFamily="34" charset="0"/>
              </a:rPr>
              <a:t>Il settore </a:t>
            </a:r>
            <a:r>
              <a:rPr lang="it-IT" sz="2200" dirty="0" smtClean="0">
                <a:latin typeface="Verdana" pitchFamily="34" charset="0"/>
                <a:ea typeface="Verdana" pitchFamily="34" charset="0"/>
                <a:cs typeface="Verdana" pitchFamily="34" charset="0"/>
              </a:rPr>
              <a:t>delle vendite dirette nel campo del benessere è </a:t>
            </a:r>
            <a:r>
              <a:rPr lang="it-IT" sz="2200" dirty="0">
                <a:latin typeface="Verdana" pitchFamily="34" charset="0"/>
                <a:ea typeface="Verdana" pitchFamily="34" charset="0"/>
                <a:cs typeface="Verdana" pitchFamily="34" charset="0"/>
              </a:rPr>
              <a:t>in costante crescita e, fra i tanti vantaggi </a:t>
            </a:r>
            <a:r>
              <a:rPr lang="it-IT" sz="2200" dirty="0" smtClean="0">
                <a:latin typeface="Verdana" pitchFamily="34" charset="0"/>
                <a:ea typeface="Verdana" pitchFamily="34" charset="0"/>
                <a:cs typeface="Verdana" pitchFamily="34" charset="0"/>
              </a:rPr>
              <a:t>che offre, </a:t>
            </a:r>
            <a:r>
              <a:rPr lang="it-IT" sz="2200" dirty="0">
                <a:latin typeface="Verdana" pitchFamily="34" charset="0"/>
                <a:ea typeface="Verdana" pitchFamily="34" charset="0"/>
                <a:cs typeface="Verdana" pitchFamily="34" charset="0"/>
              </a:rPr>
              <a:t>in primo piano ci sono:</a:t>
            </a:r>
          </a:p>
          <a:p>
            <a:pPr marL="342900" indent="-342900">
              <a:lnSpc>
                <a:spcPct val="150000"/>
              </a:lnSpc>
              <a:buFont typeface="Arial" pitchFamily="34" charset="0"/>
              <a:buChar char="•"/>
            </a:pPr>
            <a:r>
              <a:rPr lang="it-IT" sz="2200" dirty="0">
                <a:latin typeface="Verdana" pitchFamily="34" charset="0"/>
                <a:ea typeface="Verdana" pitchFamily="34" charset="0"/>
                <a:cs typeface="Verdana" pitchFamily="34" charset="0"/>
              </a:rPr>
              <a:t>Lavoro in un settore </a:t>
            </a:r>
            <a:r>
              <a:rPr lang="it-IT" sz="2200" dirty="0" smtClean="0">
                <a:latin typeface="Verdana" pitchFamily="34" charset="0"/>
                <a:ea typeface="Verdana" pitchFamily="34" charset="0"/>
                <a:cs typeface="Verdana" pitchFamily="34" charset="0"/>
              </a:rPr>
              <a:t>caratterizzato </a:t>
            </a:r>
            <a:r>
              <a:rPr lang="it-IT" sz="2200" dirty="0">
                <a:latin typeface="Verdana" pitchFamily="34" charset="0"/>
                <a:ea typeface="Verdana" pitchFamily="34" charset="0"/>
                <a:cs typeface="Verdana" pitchFamily="34" charset="0"/>
              </a:rPr>
              <a:t>da una domanda consolidata e in continua crescita</a:t>
            </a:r>
          </a:p>
          <a:p>
            <a:pPr marL="342900" indent="-342900">
              <a:lnSpc>
                <a:spcPct val="150000"/>
              </a:lnSpc>
              <a:buFont typeface="Arial" pitchFamily="34" charset="0"/>
              <a:buChar char="•"/>
            </a:pPr>
            <a:r>
              <a:rPr lang="it-IT" sz="2200" dirty="0" smtClean="0">
                <a:latin typeface="Verdana" pitchFamily="34" charset="0"/>
                <a:ea typeface="Verdana" pitchFamily="34" charset="0"/>
                <a:cs typeface="Verdana" pitchFamily="34" charset="0"/>
              </a:rPr>
              <a:t>Gratificazione </a:t>
            </a:r>
            <a:r>
              <a:rPr lang="it-IT" sz="2200" dirty="0">
                <a:latin typeface="Verdana" pitchFamily="34" charset="0"/>
                <a:ea typeface="Verdana" pitchFamily="34" charset="0"/>
                <a:cs typeface="Verdana" pitchFamily="34" charset="0"/>
              </a:rPr>
              <a:t>personale di aiutare gli altri a raggiungere i loro obiettivi di forma fisica e di guadagno</a:t>
            </a:r>
          </a:p>
          <a:p>
            <a:pPr marL="342900" indent="-342900">
              <a:lnSpc>
                <a:spcPct val="150000"/>
              </a:lnSpc>
              <a:buFont typeface="Arial" pitchFamily="34" charset="0"/>
              <a:buChar char="•"/>
            </a:pPr>
            <a:r>
              <a:rPr lang="it-IT" sz="2200" dirty="0">
                <a:latin typeface="Verdana" pitchFamily="34" charset="0"/>
                <a:ea typeface="Verdana" pitchFamily="34" charset="0"/>
                <a:cs typeface="Verdana" pitchFamily="34" charset="0"/>
              </a:rPr>
              <a:t>Costi di avviamento molto </a:t>
            </a:r>
            <a:r>
              <a:rPr lang="it-IT" sz="2200" dirty="0" smtClean="0">
                <a:latin typeface="Verdana" pitchFamily="34" charset="0"/>
                <a:ea typeface="Verdana" pitchFamily="34" charset="0"/>
                <a:cs typeface="Verdana" pitchFamily="34" charset="0"/>
              </a:rPr>
              <a:t>bassi</a:t>
            </a:r>
            <a:endParaRPr lang="it-IT" dirty="0" smtClean="0">
              <a:solidFill>
                <a:srgbClr val="FF000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819290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40632" y="3429000"/>
            <a:ext cx="6624736" cy="2462213"/>
          </a:xfrm>
          <a:prstGeom prst="rect">
            <a:avLst/>
          </a:prstGeom>
          <a:noFill/>
        </p:spPr>
        <p:txBody>
          <a:bodyPr wrap="square" rtlCol="0">
            <a:spAutoFit/>
          </a:bodyPr>
          <a:lstStyle/>
          <a:p>
            <a:pPr algn="ctr"/>
            <a:r>
              <a:rPr lang="it-IT" sz="3200" dirty="0" smtClean="0"/>
              <a:t>Tra le tante aziende che operano nel  network marketing settore benessere, noi abbiamo scelto di collaborare con la </a:t>
            </a:r>
            <a:r>
              <a:rPr lang="it-IT" sz="4000" b="1" dirty="0" smtClean="0">
                <a:solidFill>
                  <a:srgbClr val="07A90B"/>
                </a:solidFill>
              </a:rPr>
              <a:t>Herbalife International</a:t>
            </a:r>
            <a:r>
              <a:rPr lang="it-IT" sz="3200" dirty="0" smtClean="0"/>
              <a:t>.</a:t>
            </a:r>
          </a:p>
          <a:p>
            <a:endParaRPr lang="it-IT" dirty="0"/>
          </a:p>
        </p:txBody>
      </p:sp>
      <p:sp>
        <p:nvSpPr>
          <p:cNvPr id="3" name="CasellaDiTesto 2"/>
          <p:cNvSpPr txBox="1"/>
          <p:nvPr/>
        </p:nvSpPr>
        <p:spPr>
          <a:xfrm>
            <a:off x="0" y="836712"/>
            <a:ext cx="9906000" cy="584775"/>
          </a:xfrm>
          <a:prstGeom prst="rect">
            <a:avLst/>
          </a:prstGeom>
          <a:noFill/>
        </p:spPr>
        <p:txBody>
          <a:bodyPr wrap="square" rtlCol="0">
            <a:spAutoFit/>
          </a:bodyPr>
          <a:lstStyle/>
          <a:p>
            <a:pPr algn="ctr"/>
            <a:r>
              <a:rPr lang="it-IT" sz="3200" dirty="0" smtClean="0"/>
              <a:t>Pertanto con quale azienda collaborare?</a:t>
            </a:r>
            <a:endParaRPr lang="it-IT" sz="3200"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632" y="1772816"/>
            <a:ext cx="6614184" cy="1318650"/>
          </a:xfrm>
          <a:prstGeom prst="rect">
            <a:avLst/>
          </a:prstGeom>
        </p:spPr>
      </p:pic>
    </p:spTree>
    <p:extLst>
      <p:ext uri="{BB962C8B-B14F-4D97-AF65-F5344CB8AC3E}">
        <p14:creationId xmlns:p14="http://schemas.microsoft.com/office/powerpoint/2010/main" val="639038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7175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400" b="1" dirty="0" smtClean="0">
                <a:solidFill>
                  <a:schemeClr val="bg1"/>
                </a:solidFill>
                <a:cs typeface="Arial" pitchFamily="34" charset="0"/>
              </a:rPr>
              <a:t>Herbalife International</a:t>
            </a:r>
            <a:endParaRPr lang="it-IT" sz="4400" b="1" dirty="0">
              <a:solidFill>
                <a:schemeClr val="bg1"/>
              </a:solidFill>
              <a:cs typeface="Arial" pitchFamily="34" charset="0"/>
            </a:endParaRPr>
          </a:p>
        </p:txBody>
      </p:sp>
      <p:sp>
        <p:nvSpPr>
          <p:cNvPr id="4" name="Rettangolo 3"/>
          <p:cNvSpPr/>
          <p:nvPr/>
        </p:nvSpPr>
        <p:spPr>
          <a:xfrm>
            <a:off x="4628313" y="1061730"/>
            <a:ext cx="4813375" cy="5247590"/>
          </a:xfrm>
          <a:prstGeom prst="rect">
            <a:avLst/>
          </a:prstGeom>
        </p:spPr>
        <p:txBody>
          <a:bodyPr wrap="square">
            <a:spAutoFit/>
          </a:bodyPr>
          <a:lstStyle/>
          <a:p>
            <a:pPr marL="176213" indent="-166688">
              <a:lnSpc>
                <a:spcPct val="150000"/>
              </a:lnSpc>
              <a:spcBef>
                <a:spcPts val="600"/>
              </a:spcBef>
              <a:spcAft>
                <a:spcPts val="600"/>
              </a:spcAft>
              <a:buClr>
                <a:schemeClr val="tx1"/>
              </a:buClr>
              <a:buSzPct val="90000"/>
              <a:buFont typeface="Wingdings" pitchFamily="2" charset="2"/>
              <a:buChar char="Ø"/>
            </a:pPr>
            <a:r>
              <a:rPr lang="es-ES" sz="2800" b="1" dirty="0" smtClean="0">
                <a:cs typeface="Tahoma" charset="0"/>
              </a:rPr>
              <a:t> </a:t>
            </a:r>
            <a:r>
              <a:rPr lang="es-ES" sz="2600" b="1" dirty="0" smtClean="0">
                <a:cs typeface="Tahoma" charset="0"/>
              </a:rPr>
              <a:t>Leader mondiale nel settore del benessere e della sana nutrizione  </a:t>
            </a:r>
          </a:p>
          <a:p>
            <a:pPr marL="176213" indent="-166688">
              <a:lnSpc>
                <a:spcPct val="150000"/>
              </a:lnSpc>
              <a:spcBef>
                <a:spcPts val="600"/>
              </a:spcBef>
              <a:spcAft>
                <a:spcPts val="600"/>
              </a:spcAft>
              <a:buClr>
                <a:schemeClr val="tx1"/>
              </a:buClr>
              <a:buSzPct val="90000"/>
              <a:buFont typeface="Wingdings" pitchFamily="2" charset="2"/>
              <a:buChar char="Ø"/>
            </a:pPr>
            <a:r>
              <a:rPr lang="es-ES" sz="2600" b="1" dirty="0" smtClean="0">
                <a:solidFill>
                  <a:srgbClr val="FF0000"/>
                </a:solidFill>
                <a:cs typeface="Tahoma" charset="0"/>
              </a:rPr>
              <a:t>  </a:t>
            </a:r>
            <a:r>
              <a:rPr lang="es-ES" sz="2600" b="1" dirty="0" smtClean="0">
                <a:cs typeface="Tahoma" charset="0"/>
              </a:rPr>
              <a:t>Fondata nel 1980 è oggi presente in 90 nazioni</a:t>
            </a:r>
          </a:p>
          <a:p>
            <a:pPr marL="176213" indent="-166688">
              <a:lnSpc>
                <a:spcPct val="150000"/>
              </a:lnSpc>
              <a:spcBef>
                <a:spcPts val="600"/>
              </a:spcBef>
              <a:spcAft>
                <a:spcPts val="600"/>
              </a:spcAft>
              <a:buClr>
                <a:schemeClr val="tx1"/>
              </a:buClr>
              <a:buSzPct val="90000"/>
              <a:buFont typeface="Wingdings" pitchFamily="2" charset="2"/>
              <a:buChar char="Ø"/>
            </a:pPr>
            <a:r>
              <a:rPr lang="es-ES" altLang="zh-TW" sz="2600" b="1" dirty="0" smtClean="0">
                <a:ea typeface="SimSun" charset="0"/>
                <a:cs typeface="SimSun" charset="0"/>
              </a:rPr>
              <a:t> Oggi conta </a:t>
            </a:r>
            <a:r>
              <a:rPr lang="es-ES" sz="2600" b="1" dirty="0" smtClean="0">
                <a:cs typeface="Tahoma" charset="0"/>
              </a:rPr>
              <a:t>nel mondo </a:t>
            </a:r>
            <a:r>
              <a:rPr lang="es-ES" altLang="zh-TW" sz="2600" b="1" dirty="0" smtClean="0">
                <a:ea typeface="SimSun" charset="0"/>
                <a:cs typeface="SimSun" charset="0"/>
              </a:rPr>
              <a:t>6</a:t>
            </a:r>
            <a:r>
              <a:rPr lang="es-ES" altLang="zh-TW" sz="2600" b="1" dirty="0" smtClean="0">
                <a:ea typeface="PMingLiU" charset="0"/>
                <a:cs typeface="PMingLiU" charset="0"/>
              </a:rPr>
              <a:t>5</a:t>
            </a:r>
            <a:r>
              <a:rPr lang="es-ES" sz="2600" b="1" dirty="0" smtClean="0">
                <a:cs typeface="Tahoma" charset="0"/>
              </a:rPr>
              <a:t> milioni di consumatori soddisfatti</a:t>
            </a:r>
            <a:endParaRPr lang="es-ES" sz="2800" b="1" dirty="0" smtClean="0">
              <a:cs typeface="Tahoma" charset="0"/>
            </a:endParaRPr>
          </a:p>
        </p:txBody>
      </p:sp>
      <p:pic>
        <p:nvPicPr>
          <p:cNvPr id="5" name="Picture 2" descr="http://explosivemlm.com/wp-content/uploads/2010/09/Michael_Johnson.png"/>
          <p:cNvPicPr>
            <a:picLocks noChangeAspect="1" noChangeArrowheads="1"/>
          </p:cNvPicPr>
          <p:nvPr/>
        </p:nvPicPr>
        <p:blipFill>
          <a:blip r:embed="rId3" cstate="email"/>
          <a:srcRect/>
          <a:stretch>
            <a:fillRect/>
          </a:stretch>
        </p:blipFill>
        <p:spPr bwMode="auto">
          <a:xfrm>
            <a:off x="2341895" y="1290623"/>
            <a:ext cx="1881086" cy="2099451"/>
          </a:xfrm>
          <a:prstGeom prst="rect">
            <a:avLst/>
          </a:prstGeom>
          <a:ln>
            <a:noFill/>
          </a:ln>
          <a:effectLst>
            <a:outerShdw blurRad="292100" dist="139700" dir="2700000" algn="tl" rotWithShape="0">
              <a:srgbClr val="333333">
                <a:alpha val="65000"/>
              </a:srgbClr>
            </a:outerShdw>
          </a:effectLst>
        </p:spPr>
      </p:pic>
      <p:sp>
        <p:nvSpPr>
          <p:cNvPr id="6" name="Rectangle 4"/>
          <p:cNvSpPr txBox="1">
            <a:spLocks noChangeArrowheads="1"/>
          </p:cNvSpPr>
          <p:nvPr/>
        </p:nvSpPr>
        <p:spPr bwMode="auto">
          <a:xfrm>
            <a:off x="272480" y="3635976"/>
            <a:ext cx="4199828" cy="12572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spAutoFit/>
          </a:bodyPr>
          <a:lstStyle/>
          <a:p>
            <a:pPr marL="342900" marR="0" lvl="0" indent="-342900" algn="ctr" defTabSz="914400" rtl="0" eaLnBrk="1" fontAlgn="auto" latinLnBrk="0" hangingPunct="1">
              <a:lnSpc>
                <a:spcPct val="100000"/>
              </a:lnSpc>
              <a:spcBef>
                <a:spcPct val="20000"/>
              </a:spcBef>
              <a:spcAft>
                <a:spcPts val="0"/>
              </a:spcAft>
              <a:buClrTx/>
              <a:buSzTx/>
              <a:buFont typeface="Garamond" charset="0"/>
              <a:buNone/>
              <a:tabLst/>
              <a:defRPr/>
            </a:pPr>
            <a:r>
              <a:rPr kumimoji="0" lang="en-US" altLang="zh-TW" sz="2800" b="1" i="0" u="none" strike="noStrike" kern="1200" cap="none" spc="0" normalizeH="0" baseline="0" noProof="0" dirty="0" smtClean="0">
                <a:ln>
                  <a:noFill/>
                </a:ln>
                <a:solidFill>
                  <a:schemeClr val="tx1"/>
                </a:solidFill>
                <a:effectLst/>
                <a:uLnTx/>
                <a:uFillTx/>
                <a:latin typeface="Arial" charset="0"/>
                <a:ea typeface="PMingLiU" charset="0"/>
                <a:cs typeface="PMingLiU" charset="0"/>
              </a:rPr>
              <a:t>Michael O. Johnson</a:t>
            </a:r>
          </a:p>
          <a:p>
            <a:pPr marL="342900" marR="0" lvl="0" indent="-342900" algn="ctr" defTabSz="914400" rtl="0" eaLnBrk="1" fontAlgn="auto" latinLnBrk="0" hangingPunct="1">
              <a:lnSpc>
                <a:spcPct val="100000"/>
              </a:lnSpc>
              <a:spcBef>
                <a:spcPct val="20000"/>
              </a:spcBef>
              <a:spcAft>
                <a:spcPts val="0"/>
              </a:spcAft>
              <a:buClrTx/>
              <a:buSzTx/>
              <a:buFont typeface="Garamond" charset="0"/>
              <a:buNone/>
              <a:tabLst/>
              <a:defRPr/>
            </a:pPr>
            <a:r>
              <a:rPr kumimoji="0" lang="en-US" altLang="zh-TW" sz="1800" b="0" i="0" u="none" strike="noStrike" kern="1200" cap="none" spc="0" normalizeH="0" baseline="0" noProof="0" dirty="0" err="1" smtClean="0">
                <a:ln>
                  <a:noFill/>
                </a:ln>
                <a:solidFill>
                  <a:schemeClr val="tx1"/>
                </a:solidFill>
                <a:effectLst/>
                <a:uLnTx/>
                <a:uFillTx/>
                <a:latin typeface="Arial" charset="0"/>
                <a:ea typeface="PMingLiU" charset="0"/>
                <a:cs typeface="PMingLiU" charset="0"/>
              </a:rPr>
              <a:t>Presidente</a:t>
            </a:r>
            <a:r>
              <a:rPr kumimoji="0" lang="en-US" altLang="zh-TW" sz="1800" b="0" i="0" u="none" strike="noStrike" kern="1200" cap="none" spc="0" normalizeH="0" baseline="0" noProof="0" dirty="0" smtClean="0">
                <a:ln>
                  <a:noFill/>
                </a:ln>
                <a:solidFill>
                  <a:schemeClr val="tx1"/>
                </a:solidFill>
                <a:effectLst/>
                <a:uLnTx/>
                <a:uFillTx/>
                <a:latin typeface="Arial" charset="0"/>
                <a:ea typeface="PMingLiU" charset="0"/>
                <a:cs typeface="PMingLiU" charset="0"/>
              </a:rPr>
              <a:t> Chief Executive Officer </a:t>
            </a:r>
          </a:p>
          <a:p>
            <a:pPr marL="342900" marR="0" lvl="0" indent="-342900" algn="ctr" defTabSz="914400" rtl="0" eaLnBrk="1" fontAlgn="auto" latinLnBrk="0" hangingPunct="1">
              <a:lnSpc>
                <a:spcPct val="125000"/>
              </a:lnSpc>
              <a:spcBef>
                <a:spcPct val="20000"/>
              </a:spcBef>
              <a:spcAft>
                <a:spcPts val="0"/>
              </a:spcAft>
              <a:buClrTx/>
              <a:buSzTx/>
              <a:tabLst/>
              <a:defRPr/>
            </a:pPr>
            <a:r>
              <a:rPr kumimoji="0" lang="en-US" altLang="zh-TW" sz="1800" b="0" i="0" u="none" strike="noStrike" kern="1200" cap="none" spc="0" normalizeH="0" baseline="0" noProof="0" dirty="0" smtClean="0">
                <a:ln>
                  <a:noFill/>
                </a:ln>
                <a:solidFill>
                  <a:schemeClr val="tx1"/>
                </a:solidFill>
                <a:effectLst/>
                <a:uLnTx/>
                <a:uFillTx/>
                <a:latin typeface="Arial" charset="0"/>
                <a:ea typeface="PMingLiU" charset="0"/>
                <a:cs typeface="PMingLiU" charset="0"/>
              </a:rPr>
              <a:t>CEO </a:t>
            </a:r>
            <a:r>
              <a:rPr kumimoji="0" lang="en-US" altLang="zh-TW" sz="1800" b="0" i="0" u="none" strike="noStrike" kern="1200" cap="none" spc="0" normalizeH="0" baseline="0" noProof="0" dirty="0" err="1" smtClean="0">
                <a:ln>
                  <a:noFill/>
                </a:ln>
                <a:solidFill>
                  <a:schemeClr val="tx1"/>
                </a:solidFill>
                <a:effectLst/>
                <a:uLnTx/>
                <a:uFillTx/>
                <a:latin typeface="Arial" charset="0"/>
                <a:ea typeface="PMingLiU" charset="0"/>
                <a:cs typeface="PMingLiU" charset="0"/>
              </a:rPr>
              <a:t>dell’anno</a:t>
            </a:r>
            <a:r>
              <a:rPr kumimoji="0" lang="en-US" altLang="zh-TW" sz="1800" b="0" i="0" u="none" strike="noStrike" kern="1200" cap="none" spc="0" normalizeH="0" baseline="0" noProof="0" dirty="0" smtClean="0">
                <a:ln>
                  <a:noFill/>
                </a:ln>
                <a:solidFill>
                  <a:schemeClr val="tx1"/>
                </a:solidFill>
                <a:effectLst/>
                <a:uLnTx/>
                <a:uFillTx/>
                <a:latin typeface="Arial" charset="0"/>
                <a:ea typeface="PMingLiU" charset="0"/>
                <a:cs typeface="PMingLiU" charset="0"/>
              </a:rPr>
              <a:t> 2005 (</a:t>
            </a:r>
            <a:r>
              <a:rPr kumimoji="0" lang="en-US" altLang="zh-TW" sz="1800" b="0" i="1" u="none" strike="noStrike" kern="1200" cap="none" spc="0" normalizeH="0" baseline="0" noProof="0" dirty="0" err="1" smtClean="0">
                <a:ln>
                  <a:noFill/>
                </a:ln>
                <a:solidFill>
                  <a:schemeClr val="tx1"/>
                </a:solidFill>
                <a:effectLst/>
                <a:uLnTx/>
                <a:uFillTx/>
                <a:latin typeface="Arial" charset="0"/>
                <a:ea typeface="PMingLiU" charset="0"/>
                <a:cs typeface="PMingLiU" charset="0"/>
              </a:rPr>
              <a:t>MarketWatch</a:t>
            </a:r>
            <a:r>
              <a:rPr kumimoji="0" lang="en-US" altLang="zh-TW" sz="1800" b="0" i="0" u="none" strike="noStrike" kern="1200" cap="none" spc="0" normalizeH="0" baseline="0" noProof="0" dirty="0" smtClean="0">
                <a:ln>
                  <a:noFill/>
                </a:ln>
                <a:solidFill>
                  <a:schemeClr val="tx1"/>
                </a:solidFill>
                <a:effectLst/>
                <a:uLnTx/>
                <a:uFillTx/>
                <a:latin typeface="Arial" charset="0"/>
                <a:ea typeface="PMingLiU" charset="0"/>
                <a:cs typeface="PMingLiU" charset="0"/>
              </a:rPr>
              <a:t>)</a:t>
            </a:r>
            <a:endParaRPr kumimoji="0" lang="es-ES" sz="1800" b="0" i="0" u="none" strike="noStrike" kern="1200" cap="none" spc="0" normalizeH="0" baseline="0" noProof="0" dirty="0">
              <a:ln>
                <a:noFill/>
              </a:ln>
              <a:solidFill>
                <a:schemeClr val="tx1"/>
              </a:solidFill>
              <a:effectLst/>
              <a:uLnTx/>
              <a:uFillTx/>
              <a:latin typeface="Arial" charset="0"/>
              <a:ea typeface="PMingLiU" charset="0"/>
              <a:cs typeface="PMingLiU" charset="0"/>
            </a:endParaRPr>
          </a:p>
        </p:txBody>
      </p:sp>
      <p:pic>
        <p:nvPicPr>
          <p:cNvPr id="7" name="Picture 7" descr="125x12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143603" y="1238728"/>
            <a:ext cx="568569" cy="52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293150" y="4975728"/>
            <a:ext cx="4179158" cy="1200329"/>
          </a:xfrm>
          <a:prstGeom prst="rect">
            <a:avLst/>
          </a:prstGeom>
          <a:noFill/>
        </p:spPr>
        <p:txBody>
          <a:bodyPr wrap="square" rtlCol="0">
            <a:spAutoFit/>
          </a:bodyPr>
          <a:lstStyle/>
          <a:p>
            <a:pPr algn="ctr"/>
            <a:r>
              <a:rPr lang="it-IT" dirty="0" smtClean="0"/>
              <a:t>Nell'aprile del 2003 Michael O. </a:t>
            </a:r>
            <a:r>
              <a:rPr lang="it-IT" dirty="0" err="1" smtClean="0"/>
              <a:t>Johnson</a:t>
            </a:r>
            <a:r>
              <a:rPr lang="it-IT" dirty="0" smtClean="0"/>
              <a:t> è stato nominato  amministratore delegato di Herbalife dopo 17 anni di carriera nella </a:t>
            </a:r>
          </a:p>
          <a:p>
            <a:pPr algn="ctr"/>
            <a:r>
              <a:rPr lang="it-IT" dirty="0" smtClean="0">
                <a:hlinkClick r:id="rId5" tooltip="The Walt Disney Company"/>
              </a:rPr>
              <a:t>The Walt Disney Company</a:t>
            </a:r>
            <a:endParaRPr lang="it-IT" dirty="0"/>
          </a:p>
        </p:txBody>
      </p:sp>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1920" y="1329888"/>
            <a:ext cx="1570214" cy="2020923"/>
          </a:xfrm>
          <a:prstGeom prst="rect">
            <a:avLst/>
          </a:prstGeom>
          <a:ln>
            <a:noFill/>
          </a:ln>
          <a:effectLst>
            <a:softEdge rad="112500"/>
          </a:effectLst>
        </p:spPr>
      </p:pic>
    </p:spTree>
    <p:extLst>
      <p:ext uri="{BB962C8B-B14F-4D97-AF65-F5344CB8AC3E}">
        <p14:creationId xmlns:p14="http://schemas.microsoft.com/office/powerpoint/2010/main" val="1662992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35002"/>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2700" b="1" dirty="0" smtClean="0">
                <a:cs typeface="Arial" pitchFamily="34" charset="0"/>
              </a:rPr>
              <a:t>L’Essenza Imprenditoriale di Herbalife</a:t>
            </a:r>
          </a:p>
          <a:p>
            <a:pPr algn="ctr">
              <a:defRPr/>
            </a:pPr>
            <a:r>
              <a:rPr lang="it-IT" sz="2700" b="1" dirty="0" smtClean="0">
                <a:cs typeface="Arial" pitchFamily="34" charset="0"/>
              </a:rPr>
              <a:t>Cosa la rende attraente?</a:t>
            </a:r>
            <a:endParaRPr lang="it-IT" sz="2700" b="1" dirty="0">
              <a:cs typeface="Arial" pitchFamily="34" charset="0"/>
            </a:endParaRPr>
          </a:p>
        </p:txBody>
      </p:sp>
      <p:sp>
        <p:nvSpPr>
          <p:cNvPr id="4" name="CasellaDiTesto 3"/>
          <p:cNvSpPr txBox="1"/>
          <p:nvPr/>
        </p:nvSpPr>
        <p:spPr>
          <a:xfrm>
            <a:off x="7225630" y="2693238"/>
            <a:ext cx="2623914" cy="1815882"/>
          </a:xfrm>
          <a:prstGeom prst="rect">
            <a:avLst/>
          </a:prstGeom>
          <a:noFill/>
        </p:spPr>
        <p:txBody>
          <a:bodyPr wrap="square" rtlCol="0">
            <a:spAutoFit/>
          </a:bodyPr>
          <a:lstStyle/>
          <a:p>
            <a:r>
              <a:rPr lang="it-IT" sz="1400" dirty="0" smtClean="0">
                <a:latin typeface="Verdana" pitchFamily="34" charset="0"/>
                <a:ea typeface="Verdana" pitchFamily="34" charset="0"/>
                <a:cs typeface="Verdana" pitchFamily="34" charset="0"/>
              </a:rPr>
              <a:t>In sostanza, la </a:t>
            </a:r>
            <a:r>
              <a:rPr lang="it-IT" sz="1400" b="1" dirty="0" smtClean="0">
                <a:latin typeface="Verdana" pitchFamily="34" charset="0"/>
                <a:ea typeface="Verdana" pitchFamily="34" charset="0"/>
                <a:cs typeface="Verdana" pitchFamily="34" charset="0"/>
              </a:rPr>
              <a:t>distribuzione diretta </a:t>
            </a:r>
            <a:r>
              <a:rPr lang="it-IT" sz="1400" dirty="0" smtClean="0">
                <a:latin typeface="Verdana" pitchFamily="34" charset="0"/>
                <a:ea typeface="Verdana" pitchFamily="34" charset="0"/>
                <a:cs typeface="Verdana" pitchFamily="34" charset="0"/>
              </a:rPr>
              <a:t>elimina qualsiasi intermediazione e questo modello riesce a garantire guadagni maggiori e migliori opportunità d’impresa.</a:t>
            </a:r>
            <a:endParaRPr lang="it-IT" sz="1400" dirty="0">
              <a:latin typeface="Verdana" pitchFamily="34" charset="0"/>
              <a:ea typeface="Verdana" pitchFamily="34" charset="0"/>
              <a:cs typeface="Verdana" pitchFamily="34" charset="0"/>
            </a:endParaRPr>
          </a:p>
        </p:txBody>
      </p:sp>
      <p:sp>
        <p:nvSpPr>
          <p:cNvPr id="5" name="CasellaDiTesto 4"/>
          <p:cNvSpPr txBox="1"/>
          <p:nvPr/>
        </p:nvSpPr>
        <p:spPr>
          <a:xfrm>
            <a:off x="272480" y="1342509"/>
            <a:ext cx="9481120" cy="646331"/>
          </a:xfrm>
          <a:prstGeom prst="rect">
            <a:avLst/>
          </a:prstGeom>
          <a:noFill/>
        </p:spPr>
        <p:txBody>
          <a:bodyPr wrap="square" rtlCol="0">
            <a:spAutoFit/>
          </a:bodyPr>
          <a:lstStyle/>
          <a:p>
            <a:r>
              <a:rPr lang="it-IT" dirty="0">
                <a:latin typeface="Verdana" pitchFamily="34" charset="0"/>
                <a:ea typeface="Verdana" pitchFamily="34" charset="0"/>
                <a:cs typeface="Verdana" pitchFamily="34" charset="0"/>
              </a:rPr>
              <a:t>In </a:t>
            </a:r>
            <a:r>
              <a:rPr lang="it-IT" b="1" dirty="0">
                <a:latin typeface="Verdana" pitchFamily="34" charset="0"/>
                <a:ea typeface="Verdana" pitchFamily="34" charset="0"/>
                <a:cs typeface="Verdana" pitchFamily="34" charset="0"/>
              </a:rPr>
              <a:t>Herbalife</a:t>
            </a:r>
            <a:r>
              <a:rPr lang="it-IT" dirty="0">
                <a:latin typeface="Verdana" pitchFamily="34" charset="0"/>
                <a:ea typeface="Verdana" pitchFamily="34" charset="0"/>
                <a:cs typeface="Verdana" pitchFamily="34" charset="0"/>
              </a:rPr>
              <a:t> si guadagna </a:t>
            </a:r>
            <a:r>
              <a:rPr lang="it-IT" dirty="0" smtClean="0">
                <a:latin typeface="Verdana" pitchFamily="34" charset="0"/>
                <a:ea typeface="Verdana" pitchFamily="34" charset="0"/>
                <a:cs typeface="Verdana" pitchFamily="34" charset="0"/>
              </a:rPr>
              <a:t>sia </a:t>
            </a:r>
            <a:r>
              <a:rPr lang="it-IT" dirty="0">
                <a:latin typeface="Verdana" pitchFamily="34" charset="0"/>
                <a:ea typeface="Verdana" pitchFamily="34" charset="0"/>
                <a:cs typeface="Verdana" pitchFamily="34" charset="0"/>
              </a:rPr>
              <a:t>dalla </a:t>
            </a:r>
            <a:r>
              <a:rPr lang="it-IT" dirty="0" smtClean="0">
                <a:latin typeface="Verdana" pitchFamily="34" charset="0"/>
                <a:ea typeface="Verdana" pitchFamily="34" charset="0"/>
                <a:cs typeface="Verdana" pitchFamily="34" charset="0"/>
              </a:rPr>
              <a:t>distribuzione </a:t>
            </a:r>
            <a:r>
              <a:rPr lang="it-IT" dirty="0">
                <a:latin typeface="Verdana" pitchFamily="34" charset="0"/>
                <a:ea typeface="Verdana" pitchFamily="34" charset="0"/>
                <a:cs typeface="Verdana" pitchFamily="34" charset="0"/>
              </a:rPr>
              <a:t>diretta che dalle distribuzioni effettuate dalla </a:t>
            </a:r>
            <a:r>
              <a:rPr lang="it-IT" dirty="0" smtClean="0">
                <a:latin typeface="Verdana" pitchFamily="34" charset="0"/>
                <a:ea typeface="Verdana" pitchFamily="34" charset="0"/>
                <a:cs typeface="Verdana" pitchFamily="34" charset="0"/>
              </a:rPr>
              <a:t>propria rete </a:t>
            </a:r>
            <a:r>
              <a:rPr lang="it-IT" dirty="0">
                <a:latin typeface="Verdana" pitchFamily="34" charset="0"/>
                <a:ea typeface="Verdana" pitchFamily="34" charset="0"/>
                <a:cs typeface="Verdana" pitchFamily="34" charset="0"/>
              </a:rPr>
              <a:t>di collaboratori che si riesce  a creare nel </a:t>
            </a:r>
            <a:r>
              <a:rPr lang="it-IT" dirty="0" smtClean="0">
                <a:latin typeface="Verdana" pitchFamily="34" charset="0"/>
                <a:ea typeface="Verdana" pitchFamily="34" charset="0"/>
                <a:cs typeface="Verdana" pitchFamily="34" charset="0"/>
              </a:rPr>
              <a:t>tempo.</a:t>
            </a:r>
            <a:endParaRPr lang="it-IT" sz="2000" dirty="0">
              <a:latin typeface="Verdana" pitchFamily="34" charset="0"/>
              <a:ea typeface="Verdana" pitchFamily="34" charset="0"/>
              <a:cs typeface="Verdana" pitchFamily="34" charset="0"/>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092" y="2113692"/>
            <a:ext cx="6268140" cy="3547555"/>
          </a:xfrm>
          <a:prstGeom prst="rect">
            <a:avLst/>
          </a:prstGeom>
        </p:spPr>
      </p:pic>
      <p:sp>
        <p:nvSpPr>
          <p:cNvPr id="7" name="CasellaDiTesto 6"/>
          <p:cNvSpPr txBox="1"/>
          <p:nvPr/>
        </p:nvSpPr>
        <p:spPr>
          <a:xfrm>
            <a:off x="0" y="5791239"/>
            <a:ext cx="9906001" cy="584775"/>
          </a:xfrm>
          <a:prstGeom prst="rect">
            <a:avLst/>
          </a:prstGeom>
          <a:noFill/>
        </p:spPr>
        <p:txBody>
          <a:bodyPr wrap="square" rtlCol="0">
            <a:spAutoFit/>
          </a:bodyPr>
          <a:lstStyle/>
          <a:p>
            <a:pPr algn="ctr"/>
            <a:r>
              <a:rPr lang="it-IT" sz="1600" dirty="0" smtClean="0">
                <a:solidFill>
                  <a:srgbClr val="000000"/>
                </a:solidFill>
                <a:latin typeface="Verdana" pitchFamily="34" charset="0"/>
                <a:ea typeface="Verdana" pitchFamily="34" charset="0"/>
                <a:cs typeface="Verdana" pitchFamily="34" charset="0"/>
              </a:rPr>
              <a:t>Grazie a questo sistema, Herbalife è in grado di ripartire fino al 73% </a:t>
            </a:r>
          </a:p>
          <a:p>
            <a:pPr algn="ctr"/>
            <a:r>
              <a:rPr lang="it-IT" sz="1600" dirty="0" smtClean="0">
                <a:solidFill>
                  <a:srgbClr val="000000"/>
                </a:solidFill>
                <a:latin typeface="Verdana" pitchFamily="34" charset="0"/>
                <a:ea typeface="Verdana" pitchFamily="34" charset="0"/>
                <a:cs typeface="Verdana" pitchFamily="34" charset="0"/>
              </a:rPr>
              <a:t>del fatturato aziendale ai propri Distributori Indipendenti</a:t>
            </a:r>
            <a:endParaRPr lang="it-IT" sz="1600" dirty="0">
              <a:solidFill>
                <a:srgbClr val="000000"/>
              </a:solidFill>
              <a:latin typeface="Verdana" pitchFamily="34" charset="0"/>
              <a:ea typeface="Verdana" pitchFamily="34" charset="0"/>
              <a:cs typeface="Verdana" pitchFamily="34" charset="0"/>
            </a:endParaRPr>
          </a:p>
        </p:txBody>
      </p:sp>
      <p:cxnSp>
        <p:nvCxnSpPr>
          <p:cNvPr id="8" name="Connettore 2 7"/>
          <p:cNvCxnSpPr/>
          <p:nvPr/>
        </p:nvCxnSpPr>
        <p:spPr>
          <a:xfrm flipV="1">
            <a:off x="6537177" y="2344525"/>
            <a:ext cx="432047" cy="435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7329264" y="2113692"/>
            <a:ext cx="2132589" cy="523220"/>
          </a:xfrm>
          <a:prstGeom prst="rect">
            <a:avLst/>
          </a:prstGeom>
          <a:noFill/>
          <a:ln w="63500" cmpd="dbl">
            <a:solidFill>
              <a:srgbClr val="740000"/>
            </a:solidFill>
            <a:miter lim="800000"/>
          </a:ln>
          <a:effectLst/>
        </p:spPr>
        <p:txBody>
          <a:bodyPr wrap="square" rtlCol="0">
            <a:spAutoFit/>
          </a:bodyPr>
          <a:lstStyle/>
          <a:p>
            <a:r>
              <a:rPr lang="it-IT" sz="1400" b="1" dirty="0" smtClean="0"/>
              <a:t>Investimenti </a:t>
            </a:r>
          </a:p>
          <a:p>
            <a:r>
              <a:rPr lang="it-IT" sz="1400" b="1" dirty="0" smtClean="0"/>
              <a:t>pubblicitari</a:t>
            </a:r>
            <a:endParaRPr lang="it-IT" sz="1400" b="1" dirty="0"/>
          </a:p>
        </p:txBody>
      </p:sp>
      <p:pic>
        <p:nvPicPr>
          <p:cNvPr id="10" name="Immagin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1772" y="2198595"/>
            <a:ext cx="229231" cy="366309"/>
          </a:xfrm>
          <a:prstGeom prst="rect">
            <a:avLst/>
          </a:prstGeom>
        </p:spPr>
      </p:pic>
      <p:pic>
        <p:nvPicPr>
          <p:cNvPr id="11" name="Immagin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61498" y="2192515"/>
            <a:ext cx="229231" cy="366309"/>
          </a:xfrm>
          <a:prstGeom prst="rect">
            <a:avLst/>
          </a:prstGeom>
        </p:spPr>
      </p:pic>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4249" y="2192514"/>
            <a:ext cx="229231" cy="366309"/>
          </a:xfrm>
          <a:prstGeom prst="rect">
            <a:avLst/>
          </a:prstGeom>
        </p:spPr>
      </p:pic>
      <p:cxnSp>
        <p:nvCxnSpPr>
          <p:cNvPr id="13" name="Connettore 2 12"/>
          <p:cNvCxnSpPr/>
          <p:nvPr/>
        </p:nvCxnSpPr>
        <p:spPr>
          <a:xfrm flipV="1">
            <a:off x="6537177" y="4883969"/>
            <a:ext cx="432047" cy="435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7329264" y="4509120"/>
            <a:ext cx="2132589" cy="738664"/>
          </a:xfrm>
          <a:prstGeom prst="rect">
            <a:avLst/>
          </a:prstGeom>
          <a:noFill/>
          <a:ln w="63500" cmpd="dbl">
            <a:solidFill>
              <a:srgbClr val="07A90B"/>
            </a:solidFill>
            <a:miter lim="800000"/>
          </a:ln>
          <a:effectLst/>
        </p:spPr>
        <p:txBody>
          <a:bodyPr wrap="square" rtlCol="0">
            <a:spAutoFit/>
          </a:bodyPr>
          <a:lstStyle/>
          <a:p>
            <a:r>
              <a:rPr lang="it-IT" sz="1400" b="1" dirty="0" smtClean="0"/>
              <a:t>Investimenti  nella ricerca, sponsorizzazioni ed efficacia del passaparola</a:t>
            </a:r>
            <a:endParaRPr lang="it-IT" sz="1400" b="1" dirty="0"/>
          </a:p>
        </p:txBody>
      </p:sp>
    </p:spTree>
    <p:extLst>
      <p:ext uri="{BB962C8B-B14F-4D97-AF65-F5344CB8AC3E}">
        <p14:creationId xmlns:p14="http://schemas.microsoft.com/office/powerpoint/2010/main" val="3055067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1 1"/>
          <p:cNvCxnSpPr/>
          <p:nvPr/>
        </p:nvCxnSpPr>
        <p:spPr>
          <a:xfrm rot="5400000" flipH="1" flipV="1">
            <a:off x="4744639" y="2934887"/>
            <a:ext cx="1500198" cy="773912"/>
          </a:xfrm>
          <a:prstGeom prst="line">
            <a:avLst/>
          </a:prstGeom>
          <a:ln w="50800" cmpd="sng">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bevel/>
            <a:headEnd type="oval"/>
            <a:tailEnd type="triangle"/>
          </a:ln>
        </p:spPr>
        <p:style>
          <a:lnRef idx="1">
            <a:schemeClr val="accent1"/>
          </a:lnRef>
          <a:fillRef idx="0">
            <a:schemeClr val="accent1"/>
          </a:fillRef>
          <a:effectRef idx="0">
            <a:schemeClr val="accent1"/>
          </a:effectRef>
          <a:fontRef idx="minor">
            <a:schemeClr val="tx1"/>
          </a:fontRef>
        </p:style>
      </p:cxnSp>
      <p:sp>
        <p:nvSpPr>
          <p:cNvPr id="4" name="Rectangle 8"/>
          <p:cNvSpPr/>
          <p:nvPr/>
        </p:nvSpPr>
        <p:spPr bwMode="auto">
          <a:xfrm>
            <a:off x="0" y="349027"/>
            <a:ext cx="9905996"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4800" dirty="0" smtClean="0">
                <a:solidFill>
                  <a:schemeClr val="bg1"/>
                </a:solidFill>
              </a:rPr>
              <a:t>Herbalife e </a:t>
            </a:r>
            <a:r>
              <a:rPr lang="en-GB" sz="4800" dirty="0" err="1" smtClean="0">
                <a:solidFill>
                  <a:schemeClr val="bg1"/>
                </a:solidFill>
              </a:rPr>
              <a:t>i</a:t>
            </a:r>
            <a:r>
              <a:rPr lang="en-GB" sz="4800" dirty="0" smtClean="0">
                <a:solidFill>
                  <a:schemeClr val="bg1"/>
                </a:solidFill>
              </a:rPr>
              <a:t> </a:t>
            </a:r>
            <a:r>
              <a:rPr lang="en-GB" sz="4800" dirty="0" err="1" smtClean="0">
                <a:solidFill>
                  <a:schemeClr val="bg1"/>
                </a:solidFill>
              </a:rPr>
              <a:t>suoi</a:t>
            </a:r>
            <a:r>
              <a:rPr lang="en-GB" sz="4800" dirty="0" smtClean="0">
                <a:solidFill>
                  <a:schemeClr val="bg1"/>
                </a:solidFill>
              </a:rPr>
              <a:t> 33 </a:t>
            </a:r>
            <a:r>
              <a:rPr lang="en-GB" sz="4800" dirty="0" err="1" smtClean="0">
                <a:solidFill>
                  <a:schemeClr val="bg1"/>
                </a:solidFill>
              </a:rPr>
              <a:t>anni</a:t>
            </a:r>
            <a:r>
              <a:rPr lang="en-GB" sz="4800" dirty="0" smtClean="0">
                <a:solidFill>
                  <a:schemeClr val="bg1"/>
                </a:solidFill>
              </a:rPr>
              <a:t>...</a:t>
            </a:r>
            <a:endParaRPr lang="it-IT" sz="4800" dirty="0">
              <a:solidFill>
                <a:schemeClr val="bg1"/>
              </a:solidFill>
              <a:cs typeface="Arial" pitchFamily="34"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036" y="1718735"/>
            <a:ext cx="5803850" cy="3831595"/>
          </a:xfrm>
          <a:prstGeom prst="rect">
            <a:avLst/>
          </a:prstGeom>
        </p:spPr>
      </p:pic>
      <p:pic>
        <p:nvPicPr>
          <p:cNvPr id="6" name="Picture 48"/>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992415" y="2299907"/>
            <a:ext cx="2204637" cy="300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rot="20446041">
            <a:off x="1897241" y="2637029"/>
            <a:ext cx="3160193" cy="584775"/>
          </a:xfrm>
          <a:prstGeom prst="rect">
            <a:avLst/>
          </a:prstGeom>
          <a:solidFill>
            <a:srgbClr val="D1CC00"/>
          </a:solidFill>
          <a:scene3d>
            <a:camera prst="orthographicFront">
              <a:rot lat="0" lon="0" rev="0"/>
            </a:camera>
            <a:lightRig rig="threePt" dir="t"/>
          </a:scene3d>
        </p:spPr>
        <p:txBody>
          <a:bodyPr wrap="square" rtlCol="0" anchor="ctr" anchorCtr="0">
            <a:spAutoFit/>
          </a:bodyPr>
          <a:lstStyle/>
          <a:p>
            <a:pPr algn="ctr"/>
            <a:r>
              <a:rPr lang="it-IT" sz="1600" b="1" dirty="0" smtClean="0">
                <a:solidFill>
                  <a:schemeClr val="bg2">
                    <a:lumMod val="25000"/>
                  </a:schemeClr>
                </a:solidFill>
              </a:rPr>
              <a:t>Giro di affari </a:t>
            </a:r>
          </a:p>
          <a:p>
            <a:pPr algn="ctr"/>
            <a:r>
              <a:rPr lang="it-IT" sz="1600" b="1" dirty="0" smtClean="0">
                <a:solidFill>
                  <a:schemeClr val="bg2">
                    <a:lumMod val="25000"/>
                  </a:schemeClr>
                </a:solidFill>
              </a:rPr>
              <a:t>in milioni di dollari</a:t>
            </a:r>
            <a:endParaRPr lang="it-IT" sz="1600" b="1" dirty="0">
              <a:solidFill>
                <a:schemeClr val="bg2">
                  <a:lumMod val="25000"/>
                </a:schemeClr>
              </a:solidFill>
            </a:endParaRPr>
          </a:p>
        </p:txBody>
      </p:sp>
      <p:sp>
        <p:nvSpPr>
          <p:cNvPr id="9" name="Esplosione 1 8"/>
          <p:cNvSpPr/>
          <p:nvPr/>
        </p:nvSpPr>
        <p:spPr>
          <a:xfrm>
            <a:off x="5107783" y="1556792"/>
            <a:ext cx="1501402" cy="999560"/>
          </a:xfrm>
          <a:prstGeom prst="irregularSeal1">
            <a:avLst/>
          </a:prstGeom>
          <a:noFill/>
          <a:ln w="25400">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ln>
          <a:scene3d>
            <a:camera prst="orthographicFront"/>
            <a:lightRig rig="threePt" dir="t"/>
          </a:scene3d>
          <a:sp3d extrusionH="76200" contourW="12700" prstMaterial="matte">
            <a:extrusionClr>
              <a:srgbClr val="AA7B06"/>
            </a:extrusionClr>
            <a:contourClr>
              <a:srgbClr val="D1CC0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algn="ctr"/>
            <a:endParaRPr lang="it-IT" sz="2000" b="1" dirty="0"/>
          </a:p>
        </p:txBody>
      </p:sp>
      <p:sp>
        <p:nvSpPr>
          <p:cNvPr id="10" name="Rectangle 8"/>
          <p:cNvSpPr/>
          <p:nvPr/>
        </p:nvSpPr>
        <p:spPr bwMode="auto">
          <a:xfrm>
            <a:off x="715036" y="5550331"/>
            <a:ext cx="8482016" cy="830997"/>
          </a:xfrm>
          <a:prstGeom prst="rect">
            <a:avLst/>
          </a:prstGeom>
          <a:solidFill>
            <a:srgbClr val="FFFFFF"/>
          </a:solidFill>
        </p:spPr>
        <p:txBody>
          <a:bodyPr wrap="square" rtlCol="0">
            <a:spAutoFit/>
          </a:bodyPr>
          <a:lstStyle/>
          <a:p>
            <a:pPr algn="ctr"/>
            <a:r>
              <a:rPr lang="en-GB" sz="2000" dirty="0"/>
              <a:t>… </a:t>
            </a:r>
            <a:r>
              <a:rPr lang="en-GB" sz="2000" dirty="0" err="1"/>
              <a:t>hanno</a:t>
            </a:r>
            <a:r>
              <a:rPr lang="en-GB" sz="2000" dirty="0"/>
              <a:t> </a:t>
            </a:r>
            <a:r>
              <a:rPr lang="en-GB" sz="2000" dirty="0" err="1"/>
              <a:t>prodotto</a:t>
            </a:r>
            <a:r>
              <a:rPr lang="en-GB" sz="2000" dirty="0"/>
              <a:t> </a:t>
            </a:r>
            <a:r>
              <a:rPr lang="en-GB" sz="2000" dirty="0" err="1"/>
              <a:t>nel</a:t>
            </a:r>
            <a:r>
              <a:rPr lang="en-GB" sz="2000" dirty="0"/>
              <a:t> </a:t>
            </a:r>
            <a:r>
              <a:rPr lang="en-GB" sz="2000" dirty="0" smtClean="0"/>
              <a:t>2012 </a:t>
            </a:r>
            <a:r>
              <a:rPr lang="en-GB" sz="2000" dirty="0"/>
              <a:t>un </a:t>
            </a:r>
            <a:r>
              <a:rPr lang="en-GB" sz="2000" dirty="0" smtClean="0"/>
              <a:t>giro di </a:t>
            </a:r>
            <a:r>
              <a:rPr lang="en-GB" sz="2000" dirty="0" err="1" smtClean="0"/>
              <a:t>affari</a:t>
            </a:r>
            <a:r>
              <a:rPr lang="en-GB" sz="2000" dirty="0" smtClean="0"/>
              <a:t> di </a:t>
            </a:r>
            <a:r>
              <a:rPr lang="en-GB" sz="2800" b="1" dirty="0" smtClean="0">
                <a:solidFill>
                  <a:srgbClr val="FF0000"/>
                </a:solidFill>
              </a:rPr>
              <a:t>6.400</a:t>
            </a:r>
            <a:r>
              <a:rPr lang="en-GB" sz="2000" dirty="0" smtClean="0"/>
              <a:t> </a:t>
            </a:r>
            <a:r>
              <a:rPr lang="en-GB" sz="2000" dirty="0" err="1" smtClean="0"/>
              <a:t>milioni</a:t>
            </a:r>
            <a:r>
              <a:rPr lang="en-GB" sz="2000" dirty="0" smtClean="0"/>
              <a:t> </a:t>
            </a:r>
            <a:r>
              <a:rPr lang="en-GB" sz="2000" dirty="0"/>
              <a:t>di </a:t>
            </a:r>
            <a:r>
              <a:rPr lang="en-GB" sz="2000" dirty="0" err="1" smtClean="0"/>
              <a:t>dollari</a:t>
            </a:r>
            <a:endParaRPr lang="en-GB" sz="2000" dirty="0" smtClean="0"/>
          </a:p>
          <a:p>
            <a:pPr algn="ctr"/>
            <a:r>
              <a:rPr lang="it-IT" sz="2000" dirty="0" smtClean="0"/>
              <a:t>pari ad un incremento di circa il 20% rispetto all’anno precedente!!!</a:t>
            </a:r>
            <a:endParaRPr lang="it-IT" sz="2000" dirty="0"/>
          </a:p>
        </p:txBody>
      </p:sp>
      <p:sp>
        <p:nvSpPr>
          <p:cNvPr id="7" name="CasellaDiTesto 6"/>
          <p:cNvSpPr txBox="1"/>
          <p:nvPr/>
        </p:nvSpPr>
        <p:spPr>
          <a:xfrm>
            <a:off x="0" y="1196752"/>
            <a:ext cx="9906000" cy="369332"/>
          </a:xfrm>
          <a:prstGeom prst="rect">
            <a:avLst/>
          </a:prstGeom>
          <a:noFill/>
        </p:spPr>
        <p:txBody>
          <a:bodyPr wrap="square" rtlCol="0">
            <a:spAutoFit/>
          </a:bodyPr>
          <a:lstStyle/>
          <a:p>
            <a:pPr algn="ctr"/>
            <a:r>
              <a:rPr lang="it-IT" dirty="0" smtClean="0"/>
              <a:t>… di sviluppo e crescita progressiva negli anni – Quotata al NYSE (Borsa di New York)</a:t>
            </a:r>
            <a:endParaRPr lang="it-IT" dirty="0"/>
          </a:p>
        </p:txBody>
      </p:sp>
    </p:spTree>
    <p:extLst>
      <p:ext uri="{BB962C8B-B14F-4D97-AF65-F5344CB8AC3E}">
        <p14:creationId xmlns:p14="http://schemas.microsoft.com/office/powerpoint/2010/main" val="1887336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992560" y="332656"/>
            <a:ext cx="891344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buFont typeface="Wingdings" pitchFamily="2" charset="2"/>
              <a:buNone/>
              <a:defRPr/>
            </a:pPr>
            <a:r>
              <a:rPr lang="it-IT" sz="2800" b="1" dirty="0" smtClean="0">
                <a:solidFill>
                  <a:schemeClr val="bg1"/>
                </a:solidFill>
                <a:effectLst>
                  <a:outerShdw blurRad="38100" dist="38100" dir="2700000" algn="tl">
                    <a:srgbClr val="000000">
                      <a:alpha val="43137"/>
                    </a:srgbClr>
                  </a:outerShdw>
                </a:effectLst>
                <a:latin typeface="Bell MT" pitchFamily="18" charset="0"/>
              </a:rPr>
              <a:t>Organizzazione Mondiale Sanità</a:t>
            </a:r>
          </a:p>
          <a:p>
            <a:pPr>
              <a:buFont typeface="Wingdings" pitchFamily="2" charset="2"/>
              <a:buNone/>
              <a:defRPr/>
            </a:pPr>
            <a:r>
              <a:rPr lang="it-IT" sz="1600" b="1" dirty="0">
                <a:solidFill>
                  <a:schemeClr val="bg1"/>
                </a:solidFill>
                <a:effectLst>
                  <a:outerShdw blurRad="38100" dist="38100" dir="2700000" algn="tl">
                    <a:srgbClr val="000000">
                      <a:alpha val="43137"/>
                    </a:srgbClr>
                  </a:outerShdw>
                </a:effectLst>
              </a:rPr>
              <a:t>(Fonte Dati OMS)</a:t>
            </a:r>
          </a:p>
        </p:txBody>
      </p:sp>
      <p:pic>
        <p:nvPicPr>
          <p:cNvPr id="4" name="Picture 2"/>
          <p:cNvPicPr>
            <a:picLocks noChangeAspect="1" noChangeArrowheads="1"/>
          </p:cNvPicPr>
          <p:nvPr/>
        </p:nvPicPr>
        <p:blipFill>
          <a:blip r:embed="rId3" cstate="email"/>
          <a:srcRect/>
          <a:stretch>
            <a:fillRect/>
          </a:stretch>
        </p:blipFill>
        <p:spPr bwMode="auto">
          <a:xfrm>
            <a:off x="272480" y="531747"/>
            <a:ext cx="619129" cy="546458"/>
          </a:xfrm>
          <a:prstGeom prst="rect">
            <a:avLst/>
          </a:prstGeom>
          <a:gradFill>
            <a:gsLst>
              <a:gs pos="0">
                <a:srgbClr val="DDEBCF"/>
              </a:gs>
              <a:gs pos="50000">
                <a:srgbClr val="9CB86E"/>
              </a:gs>
              <a:gs pos="100000">
                <a:srgbClr val="156B13"/>
              </a:gs>
            </a:gsLst>
            <a:lin ang="5400000" scaled="0"/>
          </a:gradFill>
          <a:ln>
            <a:noFill/>
          </a:ln>
          <a:effectLst>
            <a:outerShdw blurRad="292100" dist="139700" dir="2700000" algn="tl" rotWithShape="0">
              <a:schemeClr val="tx2">
                <a:lumMod val="60000"/>
                <a:lumOff val="40000"/>
                <a:alpha val="65000"/>
              </a:schemeClr>
            </a:outerShdw>
          </a:effectLst>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72" y="1268760"/>
            <a:ext cx="9479110" cy="5040560"/>
          </a:xfrm>
          <a:prstGeom prst="rect">
            <a:avLst/>
          </a:prstGeom>
        </p:spPr>
      </p:pic>
    </p:spTree>
    <p:extLst>
      <p:ext uri="{BB962C8B-B14F-4D97-AF65-F5344CB8AC3E}">
        <p14:creationId xmlns:p14="http://schemas.microsoft.com/office/powerpoint/2010/main" val="2309960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04528" y="585238"/>
            <a:ext cx="8481392" cy="5642431"/>
          </a:xfrm>
          <a:prstGeom prst="rect">
            <a:avLst/>
          </a:prstGeom>
        </p:spPr>
      </p:pic>
    </p:spTree>
    <p:extLst>
      <p:ext uri="{BB962C8B-B14F-4D97-AF65-F5344CB8AC3E}">
        <p14:creationId xmlns:p14="http://schemas.microsoft.com/office/powerpoint/2010/main" val="3102908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40466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50000"/>
              </a:spcBef>
              <a:buFont typeface="Wingdings" pitchFamily="2" charset="2"/>
              <a:buNone/>
              <a:defRPr/>
            </a:pPr>
            <a:r>
              <a:rPr lang="en-US" sz="3200" b="1" i="1" dirty="0">
                <a:solidFill>
                  <a:schemeClr val="bg1"/>
                </a:solidFill>
                <a:latin typeface="Bell MT" pitchFamily="18" charset="0"/>
                <a:cs typeface="ＭＳ Ｐゴシック" pitchFamily="-84" charset="-128"/>
              </a:rPr>
              <a:t>INTEGRATORI</a:t>
            </a:r>
            <a:r>
              <a:rPr lang="en-US" sz="3200" i="1" dirty="0">
                <a:solidFill>
                  <a:schemeClr val="bg1"/>
                </a:solidFill>
                <a:latin typeface="Bell MT" pitchFamily="18" charset="0"/>
                <a:cs typeface="ＭＳ Ｐゴシック" pitchFamily="-84" charset="-128"/>
              </a:rPr>
              <a:t>: </a:t>
            </a:r>
            <a:r>
              <a:rPr lang="en-US" sz="3200" i="1" dirty="0" smtClean="0">
                <a:solidFill>
                  <a:schemeClr val="bg1"/>
                </a:solidFill>
                <a:latin typeface="Bell MT" pitchFamily="18" charset="0"/>
                <a:cs typeface="ＭＳ Ｐゴシック" pitchFamily="-84" charset="-128"/>
              </a:rPr>
              <a:t> un </a:t>
            </a:r>
            <a:r>
              <a:rPr lang="en-US" sz="3200" i="1" dirty="0">
                <a:solidFill>
                  <a:schemeClr val="bg1"/>
                </a:solidFill>
                <a:latin typeface="Bell MT" pitchFamily="18" charset="0"/>
                <a:cs typeface="ＭＳ Ｐゴシック" pitchFamily="-84" charset="-128"/>
              </a:rPr>
              <a:t>mercato in continua espansione</a:t>
            </a:r>
            <a:endParaRPr lang="it-IT" sz="3400" b="1" dirty="0">
              <a:solidFill>
                <a:schemeClr val="bg1"/>
              </a:solidFill>
              <a:effectLst>
                <a:outerShdw blurRad="38100" dist="38100" dir="2700000" algn="tl">
                  <a:srgbClr val="000000">
                    <a:alpha val="43137"/>
                  </a:srgbClr>
                </a:outerShdw>
              </a:effectLst>
              <a:latin typeface="Bell MT" pitchFamily="18" charset="0"/>
            </a:endParaRPr>
          </a:p>
        </p:txBody>
      </p:sp>
      <p:sp>
        <p:nvSpPr>
          <p:cNvPr id="4" name="Text Box 5"/>
          <p:cNvSpPr txBox="1">
            <a:spLocks noChangeArrowheads="1"/>
          </p:cNvSpPr>
          <p:nvPr/>
        </p:nvSpPr>
        <p:spPr bwMode="auto">
          <a:xfrm>
            <a:off x="363690" y="5409689"/>
            <a:ext cx="6494310" cy="523220"/>
          </a:xfrm>
          <a:prstGeom prst="rect">
            <a:avLst/>
          </a:prstGeom>
          <a:noFill/>
          <a:ln w="9525">
            <a:noFill/>
            <a:miter lim="800000"/>
            <a:headEnd/>
            <a:tailEnd/>
          </a:ln>
        </p:spPr>
        <p:txBody>
          <a:bodyPr wrap="square">
            <a:prstTxWarp prst="textNoShape">
              <a:avLst/>
            </a:prstTxWarp>
            <a:spAutoFit/>
          </a:bodyPr>
          <a:lstStyle/>
          <a:p>
            <a:r>
              <a:rPr lang="en-US" sz="1400" dirty="0" smtClean="0">
                <a:latin typeface="Calibri" pitchFamily="-84" charset="0"/>
              </a:rPr>
              <a:t>(Fonte</a:t>
            </a:r>
            <a:r>
              <a:rPr lang="en-US" sz="1400" dirty="0">
                <a:latin typeface="Calibri" pitchFamily="-84" charset="0"/>
              </a:rPr>
              <a:t>:</a:t>
            </a:r>
            <a:r>
              <a:rPr lang="en-US" sz="1400" dirty="0" smtClean="0">
                <a:latin typeface="Calibri" pitchFamily="-84" charset="0"/>
              </a:rPr>
              <a:t> ricerche Nielsen Market Track Healthcare per FederSalus)</a:t>
            </a:r>
            <a:br>
              <a:rPr lang="en-US" sz="1400" dirty="0" smtClean="0">
                <a:latin typeface="Calibri" pitchFamily="-84" charset="0"/>
              </a:rPr>
            </a:br>
            <a:r>
              <a:rPr lang="en-US" sz="1400" dirty="0" smtClean="0">
                <a:latin typeface="Calibri" pitchFamily="-84" charset="0"/>
              </a:rPr>
              <a:t>www.infosalute.info</a:t>
            </a:r>
            <a:endParaRPr lang="en-US" sz="1400" dirty="0">
              <a:latin typeface="Calibri" pitchFamily="-84" charset="0"/>
            </a:endParaRPr>
          </a:p>
        </p:txBody>
      </p:sp>
      <p:pic>
        <p:nvPicPr>
          <p:cNvPr id="5" name="Picture 2"/>
          <p:cNvPicPr>
            <a:picLocks noChangeAspect="1" noChangeArrowheads="1"/>
          </p:cNvPicPr>
          <p:nvPr/>
        </p:nvPicPr>
        <p:blipFill>
          <a:blip r:embed="rId3" cstate="print"/>
          <a:srcRect/>
          <a:stretch>
            <a:fillRect/>
          </a:stretch>
        </p:blipFill>
        <p:spPr bwMode="auto">
          <a:xfrm>
            <a:off x="363690" y="1593265"/>
            <a:ext cx="2507682" cy="1791201"/>
          </a:xfrm>
          <a:prstGeom prst="rect">
            <a:avLst/>
          </a:prstGeom>
          <a:noFill/>
          <a:ln w="9525">
            <a:noFill/>
            <a:miter lim="800000"/>
            <a:headEnd/>
            <a:tailEnd/>
          </a:ln>
        </p:spPr>
      </p:pic>
      <p:sp>
        <p:nvSpPr>
          <p:cNvPr id="6" name="CasellaDiTesto 5"/>
          <p:cNvSpPr txBox="1"/>
          <p:nvPr/>
        </p:nvSpPr>
        <p:spPr>
          <a:xfrm>
            <a:off x="2603553" y="1953305"/>
            <a:ext cx="6807148" cy="3046988"/>
          </a:xfrm>
          <a:prstGeom prst="rect">
            <a:avLst/>
          </a:prstGeom>
          <a:noFill/>
        </p:spPr>
        <p:txBody>
          <a:bodyPr wrap="square" rtlCol="0">
            <a:spAutoFit/>
          </a:bodyPr>
          <a:lstStyle/>
          <a:p>
            <a:pPr algn="ctr"/>
            <a:r>
              <a:rPr lang="it-IT" sz="2800" dirty="0" smtClean="0"/>
              <a:t>Nel </a:t>
            </a:r>
            <a:r>
              <a:rPr lang="it-IT" sz="2800" b="1" dirty="0" smtClean="0">
                <a:solidFill>
                  <a:srgbClr val="D7452D"/>
                </a:solidFill>
              </a:rPr>
              <a:t>2012</a:t>
            </a:r>
            <a:r>
              <a:rPr lang="it-IT" sz="2800" dirty="0" smtClean="0">
                <a:solidFill>
                  <a:srgbClr val="BF7945"/>
                </a:solidFill>
              </a:rPr>
              <a:t> </a:t>
            </a:r>
            <a:r>
              <a:rPr lang="it-IT" sz="2800" dirty="0" smtClean="0"/>
              <a:t>in Italia oltre </a:t>
            </a:r>
          </a:p>
          <a:p>
            <a:pPr algn="ctr"/>
            <a:r>
              <a:rPr lang="it-IT" sz="4000" dirty="0" smtClean="0">
                <a:solidFill>
                  <a:srgbClr val="678034"/>
                </a:solidFill>
              </a:rPr>
              <a:t>1,9 MILIARDI DI EURO</a:t>
            </a:r>
          </a:p>
          <a:p>
            <a:pPr algn="ctr"/>
            <a:r>
              <a:rPr lang="it-IT" sz="2800" dirty="0" smtClean="0"/>
              <a:t>Spesi per l’acquisto di</a:t>
            </a:r>
          </a:p>
          <a:p>
            <a:pPr algn="ctr"/>
            <a:r>
              <a:rPr lang="it-IT" sz="2800" dirty="0"/>
              <a:t>i</a:t>
            </a:r>
            <a:r>
              <a:rPr lang="it-IT" sz="2800" dirty="0" smtClean="0"/>
              <a:t>ntegratori alimentari</a:t>
            </a:r>
          </a:p>
          <a:p>
            <a:pPr algn="ctr"/>
            <a:endParaRPr lang="it-IT" sz="2800" dirty="0"/>
          </a:p>
          <a:p>
            <a:pPr algn="ctr"/>
            <a:r>
              <a:rPr lang="it-IT" sz="2000" b="1" dirty="0" smtClean="0"/>
              <a:t>(2 italiani su 3 li usa regolarmente)</a:t>
            </a:r>
          </a:p>
          <a:p>
            <a:pPr algn="ctr"/>
            <a:r>
              <a:rPr lang="it-IT" sz="2000" b="1" dirty="0" smtClean="0"/>
              <a:t>(1 italiano su 3 nel 2011)</a:t>
            </a:r>
            <a:endParaRPr lang="it-IT" sz="2000" b="1" dirty="0"/>
          </a:p>
        </p:txBody>
      </p:sp>
    </p:spTree>
    <p:extLst>
      <p:ext uri="{BB962C8B-B14F-4D97-AF65-F5344CB8AC3E}">
        <p14:creationId xmlns:p14="http://schemas.microsoft.com/office/powerpoint/2010/main" val="2230422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128464" y="548680"/>
            <a:ext cx="3239892" cy="55206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000" dirty="0" smtClean="0">
                <a:solidFill>
                  <a:schemeClr val="bg1"/>
                </a:solidFill>
              </a:rPr>
              <a:t>Herbalife mette a disposizione </a:t>
            </a:r>
          </a:p>
          <a:p>
            <a:pPr algn="ctr">
              <a:defRPr/>
            </a:pPr>
            <a:r>
              <a:rPr lang="it-IT" sz="4000" dirty="0" smtClean="0">
                <a:solidFill>
                  <a:schemeClr val="bg1"/>
                </a:solidFill>
              </a:rPr>
              <a:t>una vasta gamma di prodotti nutrizionali</a:t>
            </a:r>
            <a:endParaRPr lang="en-GB" sz="4000" i="1" dirty="0" smtClean="0">
              <a:solidFill>
                <a:schemeClr val="bg1"/>
              </a:solidFill>
            </a:endParaRPr>
          </a:p>
        </p:txBody>
      </p:sp>
      <p:pic>
        <p:nvPicPr>
          <p:cNvPr id="4" name="Immagine 3" descr="Schermata 04-2456400 alle 16.38.04.png"/>
          <p:cNvPicPr>
            <a:picLocks noChangeAspect="1"/>
          </p:cNvPicPr>
          <p:nvPr/>
        </p:nvPicPr>
        <p:blipFill>
          <a:blip r:embed="rId3">
            <a:clrChange>
              <a:clrFrom>
                <a:srgbClr val="FFFFFF"/>
              </a:clrFrom>
              <a:clrTo>
                <a:srgbClr val="FFFFFF">
                  <a:alpha val="0"/>
                </a:srgbClr>
              </a:clrTo>
            </a:clrChange>
          </a:blip>
          <a:stretch>
            <a:fillRect/>
          </a:stretch>
        </p:blipFill>
        <p:spPr>
          <a:xfrm>
            <a:off x="3224808" y="548680"/>
            <a:ext cx="6409180" cy="5520676"/>
          </a:xfrm>
          <a:prstGeom prst="rect">
            <a:avLst/>
          </a:prstGeom>
        </p:spPr>
      </p:pic>
    </p:spTree>
    <p:extLst>
      <p:ext uri="{BB962C8B-B14F-4D97-AF65-F5344CB8AC3E}">
        <p14:creationId xmlns:p14="http://schemas.microsoft.com/office/powerpoint/2010/main" val="805533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contenuto 7"/>
          <p:cNvSpPr txBox="1">
            <a:spLocks/>
          </p:cNvSpPr>
          <p:nvPr/>
        </p:nvSpPr>
        <p:spPr>
          <a:xfrm>
            <a:off x="3728864" y="1684138"/>
            <a:ext cx="5328592" cy="397711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lnSpc>
                <a:spcPct val="150000"/>
              </a:lnSpc>
            </a:pPr>
            <a:endParaRPr lang="it-IT" sz="1800" dirty="0">
              <a:solidFill>
                <a:schemeClr val="tx1"/>
              </a:solidFill>
              <a:latin typeface="Verdana" pitchFamily="34" charset="0"/>
              <a:ea typeface="Verdana" pitchFamily="34" charset="0"/>
              <a:cs typeface="Verdana" pitchFamily="34" charset="0"/>
            </a:endParaRPr>
          </a:p>
        </p:txBody>
      </p:sp>
      <p:sp>
        <p:nvSpPr>
          <p:cNvPr id="10" name="CasellaDiTesto 9"/>
          <p:cNvSpPr txBox="1"/>
          <p:nvPr/>
        </p:nvSpPr>
        <p:spPr>
          <a:xfrm>
            <a:off x="403240" y="5601434"/>
            <a:ext cx="9255111" cy="707886"/>
          </a:xfrm>
          <a:prstGeom prst="rect">
            <a:avLst/>
          </a:prstGeom>
          <a:noFill/>
        </p:spPr>
        <p:txBody>
          <a:bodyPr wrap="square" rtlCol="0">
            <a:spAutoFit/>
          </a:bodyPr>
          <a:lstStyle/>
          <a:p>
            <a:pPr algn="ctr"/>
            <a:r>
              <a:rPr lang="it-IT" sz="2000" b="1" dirty="0">
                <a:latin typeface="Bell MT" pitchFamily="18" charset="0"/>
              </a:rPr>
              <a:t>La presentazione mostrerà come fare ciò con semplicità e ognuno potrà </a:t>
            </a:r>
            <a:endParaRPr lang="it-IT" sz="2000" b="1" dirty="0" smtClean="0">
              <a:latin typeface="Bell MT" pitchFamily="18" charset="0"/>
            </a:endParaRPr>
          </a:p>
          <a:p>
            <a:pPr algn="ctr"/>
            <a:r>
              <a:rPr lang="it-IT" sz="2000" b="1" dirty="0" smtClean="0">
                <a:latin typeface="Bell MT" pitchFamily="18" charset="0"/>
              </a:rPr>
              <a:t>svolgere </a:t>
            </a:r>
            <a:r>
              <a:rPr lang="it-IT" sz="2000" b="1" dirty="0">
                <a:latin typeface="Bell MT" pitchFamily="18" charset="0"/>
              </a:rPr>
              <a:t>la sua attività dal proprio posto di lavoro casa/ufficio</a:t>
            </a:r>
            <a:r>
              <a:rPr lang="it-IT" b="1" dirty="0" smtClean="0">
                <a:latin typeface="Bell MT" pitchFamily="18" charset="0"/>
              </a:rPr>
              <a:t>.</a:t>
            </a:r>
            <a:endParaRPr lang="it-IT" dirty="0"/>
          </a:p>
        </p:txBody>
      </p:sp>
      <p:sp>
        <p:nvSpPr>
          <p:cNvPr id="2" name="CasellaDiTesto 1"/>
          <p:cNvSpPr txBox="1"/>
          <p:nvPr/>
        </p:nvSpPr>
        <p:spPr>
          <a:xfrm>
            <a:off x="0" y="476672"/>
            <a:ext cx="9906000" cy="830997"/>
          </a:xfrm>
          <a:prstGeom prst="rect">
            <a:avLst/>
          </a:prstGeom>
          <a:noFill/>
        </p:spPr>
        <p:txBody>
          <a:bodyPr wrap="square" rtlCol="0">
            <a:spAutoFit/>
          </a:bodyPr>
          <a:lstStyle/>
          <a:p>
            <a:pPr algn="ctr"/>
            <a:r>
              <a:rPr lang="it-IT" sz="4800" b="1" i="1" dirty="0" smtClean="0"/>
              <a:t>Mi presento</a:t>
            </a:r>
            <a:endParaRPr lang="it-IT" sz="4800" b="1" i="1" dirty="0"/>
          </a:p>
        </p:txBody>
      </p:sp>
      <p:pic>
        <p:nvPicPr>
          <p:cNvPr id="6" name="Immagine 5" descr="foto mia ultima.png"/>
          <p:cNvPicPr>
            <a:picLocks noChangeAspect="1"/>
          </p:cNvPicPr>
          <p:nvPr/>
        </p:nvPicPr>
        <p:blipFill>
          <a:blip r:embed="rId3"/>
          <a:stretch>
            <a:fillRect/>
          </a:stretch>
        </p:blipFill>
        <p:spPr>
          <a:xfrm>
            <a:off x="685800" y="1752600"/>
            <a:ext cx="2286000" cy="3353803"/>
          </a:xfrm>
          <a:prstGeom prst="rect">
            <a:avLst/>
          </a:prstGeom>
        </p:spPr>
      </p:pic>
      <p:sp>
        <p:nvSpPr>
          <p:cNvPr id="7" name="Rettangolo 6"/>
          <p:cNvSpPr/>
          <p:nvPr/>
        </p:nvSpPr>
        <p:spPr>
          <a:xfrm>
            <a:off x="3886200" y="2057400"/>
            <a:ext cx="5715000" cy="2446824"/>
          </a:xfrm>
          <a:prstGeom prst="rect">
            <a:avLst/>
          </a:prstGeom>
        </p:spPr>
        <p:txBody>
          <a:bodyPr wrap="square">
            <a:spAutoFit/>
          </a:bodyPr>
          <a:lstStyle/>
          <a:p>
            <a:pPr>
              <a:lnSpc>
                <a:spcPct val="150000"/>
              </a:lnSpc>
            </a:pPr>
            <a:r>
              <a:rPr lang="it-IT" dirty="0" smtClean="0">
                <a:latin typeface="Verdana" pitchFamily="34" charset="0"/>
              </a:rPr>
              <a:t>Mi chiamo Claudia Baruzzi, abito a Ravenna, sono un’insegnante di lingue e da un anno ho iniziato a lavorare part-time in Herbalife.</a:t>
            </a:r>
          </a:p>
          <a:p>
            <a:pPr>
              <a:lnSpc>
                <a:spcPct val="150000"/>
              </a:lnSpc>
            </a:pPr>
            <a:r>
              <a:rPr lang="it-IT" dirty="0" smtClean="0">
                <a:latin typeface="Verdana" pitchFamily="34" charset="0"/>
              </a:rPr>
              <a:t>Ho già una piccola cerchia di clienti e sto incrementando l’attività online. </a:t>
            </a:r>
          </a:p>
          <a:p>
            <a:endParaRPr lang="it-IT" dirty="0">
              <a:solidFill>
                <a:srgbClr val="7030A0"/>
              </a:solidFill>
              <a:latin typeface="Verdana" pitchFamily="34" charset="0"/>
            </a:endParaRPr>
          </a:p>
        </p:txBody>
      </p:sp>
    </p:spTree>
    <p:extLst>
      <p:ext uri="{BB962C8B-B14F-4D97-AF65-F5344CB8AC3E}">
        <p14:creationId xmlns:p14="http://schemas.microsoft.com/office/powerpoint/2010/main" val="3669426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86920" y="1476073"/>
            <a:ext cx="6654311" cy="584775"/>
          </a:xfrm>
          <a:prstGeom prst="rect">
            <a:avLst/>
          </a:prstGeom>
          <a:noFill/>
        </p:spPr>
        <p:txBody>
          <a:bodyPr wrap="square" rtlCol="0">
            <a:spAutoFit/>
          </a:bodyPr>
          <a:lstStyle/>
          <a:p>
            <a:r>
              <a:rPr lang="it-IT" sz="3200" b="1" dirty="0" smtClean="0">
                <a:solidFill>
                  <a:srgbClr val="002060"/>
                </a:solidFill>
              </a:rPr>
              <a:t>Nutrizione sana </a:t>
            </a:r>
            <a:r>
              <a:rPr lang="it-IT" sz="2800" dirty="0" smtClean="0">
                <a:solidFill>
                  <a:srgbClr val="002060"/>
                </a:solidFill>
              </a:rPr>
              <a:t>con semplicità</a:t>
            </a:r>
            <a:endParaRPr lang="it-IT" dirty="0" smtClean="0">
              <a:solidFill>
                <a:srgbClr val="002060"/>
              </a:solidFill>
            </a:endParaRPr>
          </a:p>
        </p:txBody>
      </p:sp>
      <p:sp>
        <p:nvSpPr>
          <p:cNvPr id="3" name="CasellaDiTesto 2"/>
          <p:cNvSpPr txBox="1"/>
          <p:nvPr/>
        </p:nvSpPr>
        <p:spPr>
          <a:xfrm>
            <a:off x="464312" y="2204864"/>
            <a:ext cx="2544472" cy="3693319"/>
          </a:xfrm>
          <a:prstGeom prst="rect">
            <a:avLst/>
          </a:prstGeom>
          <a:noFill/>
        </p:spPr>
        <p:txBody>
          <a:bodyPr wrap="square" rtlCol="0">
            <a:spAutoFit/>
          </a:bodyPr>
          <a:lstStyle/>
          <a:p>
            <a:r>
              <a:rPr lang="it-IT" sz="2400" b="1" dirty="0" smtClean="0">
                <a:latin typeface="Verdana" pitchFamily="34" charset="0"/>
              </a:rPr>
              <a:t>I frullati </a:t>
            </a:r>
          </a:p>
          <a:p>
            <a:r>
              <a:rPr lang="it-IT" sz="2400" b="1" dirty="0" smtClean="0">
                <a:latin typeface="Verdana" pitchFamily="34" charset="0"/>
              </a:rPr>
              <a:t>Formula 1</a:t>
            </a:r>
          </a:p>
          <a:p>
            <a:r>
              <a:rPr lang="it-IT" sz="2400" dirty="0" smtClean="0">
                <a:latin typeface="Verdana" pitchFamily="34" charset="0"/>
              </a:rPr>
              <a:t>sono facili da preparare ed offrono un apporto equilibrato di macro e micronutrienti</a:t>
            </a:r>
          </a:p>
          <a:p>
            <a:endParaRPr lang="it-IT" dirty="0"/>
          </a:p>
        </p:txBody>
      </p:sp>
      <p:pic>
        <p:nvPicPr>
          <p:cNvPr id="6" name="Immagine 5" descr="Frullato F1.PNG"/>
          <p:cNvPicPr>
            <a:picLocks noChangeAspect="1"/>
          </p:cNvPicPr>
          <p:nvPr/>
        </p:nvPicPr>
        <p:blipFill>
          <a:blip r:embed="rId3" cstate="print"/>
          <a:stretch>
            <a:fillRect/>
          </a:stretch>
        </p:blipFill>
        <p:spPr>
          <a:xfrm>
            <a:off x="3248460" y="2256693"/>
            <a:ext cx="6354997" cy="4124635"/>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2637" y="947200"/>
            <a:ext cx="1390843" cy="1524721"/>
          </a:xfrm>
          <a:prstGeom prst="rect">
            <a:avLst/>
          </a:prstGeom>
        </p:spPr>
      </p:pic>
      <p:sp>
        <p:nvSpPr>
          <p:cNvPr id="5" name="Rectangle 8"/>
          <p:cNvSpPr/>
          <p:nvPr/>
        </p:nvSpPr>
        <p:spPr bwMode="auto">
          <a:xfrm>
            <a:off x="0" y="332656"/>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800" dirty="0" smtClean="0">
                <a:solidFill>
                  <a:schemeClr val="bg1"/>
                </a:solidFill>
              </a:rPr>
              <a:t>Formula 1… per Tutti</a:t>
            </a:r>
            <a:endParaRPr lang="en-GB" sz="4800" i="1" dirty="0" smtClean="0">
              <a:solidFill>
                <a:schemeClr val="bg1"/>
              </a:solidFill>
            </a:endParaRPr>
          </a:p>
        </p:txBody>
      </p:sp>
    </p:spTree>
    <p:extLst>
      <p:ext uri="{BB962C8B-B14F-4D97-AF65-F5344CB8AC3E}">
        <p14:creationId xmlns:p14="http://schemas.microsoft.com/office/powerpoint/2010/main" val="103552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476672"/>
            <a:ext cx="9906000" cy="457200"/>
          </a:xfrm>
          <a:prstGeom prst="rect">
            <a:avLst/>
          </a:prstGeom>
          <a:solidFill>
            <a:srgbClr val="97D25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2400" dirty="0" smtClean="0">
                <a:solidFill>
                  <a:schemeClr val="bg1"/>
                </a:solidFill>
              </a:rPr>
              <a:t>Herbalife mette a disposizione una vasta gamma di prodotti nutrizionali</a:t>
            </a:r>
            <a:endParaRPr lang="en-GB" sz="2400" i="1" dirty="0" smtClean="0">
              <a:solidFill>
                <a:schemeClr val="bg1"/>
              </a:solidFill>
            </a:endParaRPr>
          </a:p>
        </p:txBody>
      </p:sp>
      <p:pic>
        <p:nvPicPr>
          <p:cNvPr id="4" name="Immagine 3" descr="H24.jpg"/>
          <p:cNvPicPr>
            <a:picLocks noChangeAspect="1"/>
          </p:cNvPicPr>
          <p:nvPr/>
        </p:nvPicPr>
        <p:blipFill>
          <a:blip r:embed="rId3" cstate="print"/>
          <a:stretch>
            <a:fillRect/>
          </a:stretch>
        </p:blipFill>
        <p:spPr>
          <a:xfrm>
            <a:off x="6873570" y="1123681"/>
            <a:ext cx="2568118" cy="3340352"/>
          </a:xfrm>
          <a:prstGeom prst="rect">
            <a:avLst/>
          </a:prstGeom>
        </p:spPr>
      </p:pic>
      <p:sp>
        <p:nvSpPr>
          <p:cNvPr id="5" name="Rettangolo 4"/>
          <p:cNvSpPr/>
          <p:nvPr/>
        </p:nvSpPr>
        <p:spPr>
          <a:xfrm>
            <a:off x="3215264" y="5291485"/>
            <a:ext cx="3627318" cy="523220"/>
          </a:xfrm>
          <a:prstGeom prst="rect">
            <a:avLst/>
          </a:prstGeom>
        </p:spPr>
        <p:txBody>
          <a:bodyPr wrap="square">
            <a:spAutoFit/>
          </a:bodyPr>
          <a:lstStyle/>
          <a:p>
            <a:pPr algn="r"/>
            <a:r>
              <a:rPr lang="it-IT" sz="2800" b="1" dirty="0" smtClean="0">
                <a:latin typeface="Arial" pitchFamily="34" charset="0"/>
                <a:ea typeface="ＭＳ Ｐゴシック" charset="0"/>
                <a:cs typeface="Arial" pitchFamily="34" charset="0"/>
              </a:rPr>
              <a:t>Nutrizione Esterna </a:t>
            </a:r>
          </a:p>
        </p:txBody>
      </p:sp>
      <p:sp>
        <p:nvSpPr>
          <p:cNvPr id="6" name="Freccia a destra con strisce 5"/>
          <p:cNvSpPr/>
          <p:nvPr/>
        </p:nvSpPr>
        <p:spPr>
          <a:xfrm rot="10800000">
            <a:off x="2800074" y="5169691"/>
            <a:ext cx="4457700" cy="785818"/>
          </a:xfrm>
          <a:prstGeom prst="stripedRightArrow">
            <a:avLst/>
          </a:prstGeom>
          <a:noFill/>
          <a:ln>
            <a:gradFill>
              <a:gsLst>
                <a:gs pos="0">
                  <a:srgbClr val="DDEBCF"/>
                </a:gs>
                <a:gs pos="50000">
                  <a:srgbClr val="9CB86E"/>
                </a:gs>
                <a:gs pos="100000">
                  <a:srgbClr val="156B13"/>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con strisce 6"/>
          <p:cNvSpPr/>
          <p:nvPr/>
        </p:nvSpPr>
        <p:spPr>
          <a:xfrm>
            <a:off x="1046360" y="3484014"/>
            <a:ext cx="5324505" cy="990600"/>
          </a:xfrm>
          <a:prstGeom prst="stripedRightArrow">
            <a:avLst/>
          </a:prstGeom>
          <a:noFill/>
          <a:ln>
            <a:gradFill>
              <a:gsLst>
                <a:gs pos="0">
                  <a:srgbClr val="DDEBCF"/>
                </a:gs>
                <a:gs pos="50000">
                  <a:srgbClr val="9CB86E"/>
                </a:gs>
                <a:gs pos="100000">
                  <a:srgbClr val="156B13"/>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4" cstate="print"/>
          <a:stretch>
            <a:fillRect/>
          </a:stretch>
        </p:blipFill>
        <p:spPr>
          <a:xfrm>
            <a:off x="788104" y="4592240"/>
            <a:ext cx="1898650" cy="1752600"/>
          </a:xfrm>
          <a:prstGeom prst="rect">
            <a:avLst/>
          </a:prstGeom>
          <a:ln>
            <a:noFill/>
          </a:ln>
          <a:effectLst>
            <a:outerShdw blurRad="190500" algn="tl" rotWithShape="0">
              <a:srgbClr val="000000">
                <a:alpha val="70000"/>
              </a:srgbClr>
            </a:outerShdw>
          </a:effectLst>
        </p:spPr>
      </p:pic>
      <p:pic>
        <p:nvPicPr>
          <p:cNvPr id="9" name="Picture 2" descr="http://1.bp.blogspot.com/-WDyncfxy-6U/TnqIWZdbPeI/AAAAAAAAAhM/VICOHoZ_mzc/s1600/herbalife24%252B.jpg"/>
          <p:cNvPicPr>
            <a:picLocks noChangeAspect="1" noChangeArrowheads="1"/>
          </p:cNvPicPr>
          <p:nvPr/>
        </p:nvPicPr>
        <p:blipFill>
          <a:blip r:embed="rId5" cstate="print"/>
          <a:srcRect/>
          <a:stretch>
            <a:fillRect/>
          </a:stretch>
        </p:blipFill>
        <p:spPr bwMode="auto">
          <a:xfrm>
            <a:off x="1657939" y="1124744"/>
            <a:ext cx="4032448" cy="2562182"/>
          </a:xfrm>
          <a:prstGeom prst="rect">
            <a:avLst/>
          </a:prstGeom>
          <a:noFill/>
        </p:spPr>
      </p:pic>
      <p:sp>
        <p:nvSpPr>
          <p:cNvPr id="10" name="Rettangolo 9"/>
          <p:cNvSpPr/>
          <p:nvPr/>
        </p:nvSpPr>
        <p:spPr>
          <a:xfrm>
            <a:off x="1424608" y="3686926"/>
            <a:ext cx="5036473" cy="584776"/>
          </a:xfrm>
          <a:prstGeom prst="rect">
            <a:avLst/>
          </a:prstGeom>
        </p:spPr>
        <p:txBody>
          <a:bodyPr wrap="square">
            <a:spAutoFit/>
          </a:bodyPr>
          <a:lstStyle/>
          <a:p>
            <a:r>
              <a:rPr lang="it-IT" sz="3200" b="1" dirty="0" smtClean="0">
                <a:latin typeface="Arial" pitchFamily="34" charset="0"/>
                <a:ea typeface="ＭＳ Ｐゴシック" charset="0"/>
                <a:cs typeface="Arial" pitchFamily="34" charset="0"/>
              </a:rPr>
              <a:t>  </a:t>
            </a:r>
            <a:r>
              <a:rPr lang="it-IT" sz="2800" b="1" dirty="0" smtClean="0">
                <a:latin typeface="Arial" pitchFamily="34" charset="0"/>
                <a:ea typeface="ＭＳ Ｐゴシック" charset="0"/>
                <a:cs typeface="Arial" pitchFamily="34" charset="0"/>
              </a:rPr>
              <a:t>Sport Energia &amp; Fitness</a:t>
            </a:r>
          </a:p>
        </p:txBody>
      </p:sp>
    </p:spTree>
    <p:extLst>
      <p:ext uri="{BB962C8B-B14F-4D97-AF65-F5344CB8AC3E}">
        <p14:creationId xmlns:p14="http://schemas.microsoft.com/office/powerpoint/2010/main" val="27163482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8"/>
          <p:cNvSpPr/>
          <p:nvPr/>
        </p:nvSpPr>
        <p:spPr bwMode="auto">
          <a:xfrm>
            <a:off x="0" y="332656"/>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000" b="1" dirty="0" smtClean="0">
                <a:solidFill>
                  <a:schemeClr val="bg1"/>
                </a:solidFill>
                <a:cs typeface="Arial" pitchFamily="34" charset="0"/>
              </a:rPr>
              <a:t>La Scienza al Servizio dei Prodotti</a:t>
            </a:r>
            <a:endParaRPr lang="it-IT" sz="4000" b="1" dirty="0">
              <a:solidFill>
                <a:schemeClr val="bg1"/>
              </a:solidFill>
              <a:cs typeface="Arial" pitchFamily="34" charset="0"/>
            </a:endParaRPr>
          </a:p>
        </p:txBody>
      </p:sp>
      <p:sp>
        <p:nvSpPr>
          <p:cNvPr id="4" name="Callout 2 3"/>
          <p:cNvSpPr/>
          <p:nvPr/>
        </p:nvSpPr>
        <p:spPr>
          <a:xfrm rot="10800000">
            <a:off x="451371" y="908720"/>
            <a:ext cx="3925563" cy="1559446"/>
          </a:xfrm>
          <a:prstGeom prst="borderCallout2">
            <a:avLst>
              <a:gd name="adj1" fmla="val -7604"/>
              <a:gd name="adj2" fmla="val 84467"/>
              <a:gd name="adj3" fmla="val -7384"/>
              <a:gd name="adj4" fmla="val 75965"/>
              <a:gd name="adj5" fmla="val -46251"/>
              <a:gd name="adj6" fmla="val 60413"/>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p:cNvPicPr>
            <a:picLocks noChangeAspect="1"/>
          </p:cNvPicPr>
          <p:nvPr/>
        </p:nvPicPr>
        <p:blipFill rotWithShape="1">
          <a:blip r:embed="rId3">
            <a:extLst>
              <a:ext uri="{28A0092B-C50C-407E-A947-70E740481C1C}">
                <a14:useLocalDpi xmlns:a14="http://schemas.microsoft.com/office/drawing/2010/main" val="0"/>
              </a:ext>
            </a:extLst>
          </a:blip>
          <a:srcRect b="4431"/>
          <a:stretch/>
        </p:blipFill>
        <p:spPr>
          <a:xfrm>
            <a:off x="610810" y="1072848"/>
            <a:ext cx="8485446" cy="5164464"/>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3373" y="1332368"/>
            <a:ext cx="4820323" cy="2600688"/>
          </a:xfrm>
          <a:prstGeom prst="rect">
            <a:avLst/>
          </a:prstGeom>
        </p:spPr>
      </p:pic>
    </p:spTree>
    <p:extLst>
      <p:ext uri="{BB962C8B-B14F-4D97-AF65-F5344CB8AC3E}">
        <p14:creationId xmlns:p14="http://schemas.microsoft.com/office/powerpoint/2010/main" val="42084134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49027"/>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it-IT" sz="3200" b="1" i="1" dirty="0">
                <a:solidFill>
                  <a:schemeClr val="bg1"/>
                </a:solidFill>
                <a:cs typeface="ＭＳ Ｐゴシック" pitchFamily="-84" charset="-128"/>
              </a:rPr>
              <a:t>Un impegno per la scienza anche in Italia</a:t>
            </a:r>
          </a:p>
        </p:txBody>
      </p:sp>
      <p:sp>
        <p:nvSpPr>
          <p:cNvPr id="4" name="Rectangle 3"/>
          <p:cNvSpPr txBox="1">
            <a:spLocks/>
          </p:cNvSpPr>
          <p:nvPr/>
        </p:nvSpPr>
        <p:spPr>
          <a:xfrm>
            <a:off x="3224808" y="1340768"/>
            <a:ext cx="6216880" cy="4824536"/>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170000"/>
              </a:lnSpc>
              <a:spcBef>
                <a:spcPts val="0"/>
              </a:spcBef>
              <a:buFont typeface="Arial" pitchFamily="-84" charset="0"/>
              <a:buNone/>
            </a:pPr>
            <a:r>
              <a:rPr lang="it-IT" sz="4900" b="1" i="1" dirty="0" smtClean="0">
                <a:latin typeface="Verdana" pitchFamily="34" charset="0"/>
                <a:ea typeface="Verdana" pitchFamily="34" charset="0"/>
                <a:cs typeface="Verdana" pitchFamily="34" charset="0"/>
              </a:rPr>
              <a:t>      </a:t>
            </a:r>
            <a:r>
              <a:rPr lang="it-IT" sz="4900" b="1" dirty="0" smtClean="0">
                <a:solidFill>
                  <a:schemeClr val="tx1"/>
                </a:solidFill>
                <a:latin typeface="Verdana" pitchFamily="34" charset="0"/>
                <a:ea typeface="Verdana" pitchFamily="34" charset="0"/>
                <a:cs typeface="Verdana" pitchFamily="34" charset="0"/>
              </a:rPr>
              <a:t>Comitato consultivo per la nutrizione</a:t>
            </a:r>
          </a:p>
          <a:p>
            <a:pPr>
              <a:lnSpc>
                <a:spcPct val="170000"/>
              </a:lnSpc>
              <a:spcBef>
                <a:spcPts val="0"/>
              </a:spcBef>
              <a:buFont typeface="Arial" pitchFamily="-84" charset="0"/>
              <a:buNone/>
            </a:pPr>
            <a:r>
              <a:rPr lang="it-IT" sz="5500" b="1" dirty="0" smtClean="0">
                <a:solidFill>
                  <a:schemeClr val="tx1"/>
                </a:solidFill>
                <a:latin typeface="Verdana" pitchFamily="34" charset="0"/>
                <a:ea typeface="Verdana" pitchFamily="34" charset="0"/>
                <a:cs typeface="Verdana" pitchFamily="34" charset="0"/>
              </a:rPr>
              <a:t>IL Prof. Marco de Angelis</a:t>
            </a:r>
          </a:p>
          <a:p>
            <a:pPr marL="0" lvl="1">
              <a:lnSpc>
                <a:spcPct val="170000"/>
              </a:lnSpc>
              <a:spcBef>
                <a:spcPts val="0"/>
              </a:spcBef>
            </a:pPr>
            <a:r>
              <a:rPr lang="it-IT" sz="5500" dirty="0" smtClean="0">
                <a:solidFill>
                  <a:schemeClr val="tx1"/>
                </a:solidFill>
                <a:latin typeface="Verdana" pitchFamily="34" charset="0"/>
                <a:ea typeface="Verdana" pitchFamily="34" charset="0"/>
                <a:cs typeface="Verdana" pitchFamily="34" charset="0"/>
              </a:rPr>
              <a:t>Medico dello Sport</a:t>
            </a:r>
          </a:p>
          <a:p>
            <a:pPr marL="0" lvl="1">
              <a:lnSpc>
                <a:spcPct val="170000"/>
              </a:lnSpc>
              <a:spcBef>
                <a:spcPts val="0"/>
              </a:spcBef>
            </a:pPr>
            <a:r>
              <a:rPr lang="it-IT" sz="5500" dirty="0" smtClean="0">
                <a:solidFill>
                  <a:schemeClr val="tx1"/>
                </a:solidFill>
                <a:latin typeface="Verdana" pitchFamily="34" charset="0"/>
                <a:ea typeface="Verdana" pitchFamily="34" charset="0"/>
                <a:cs typeface="Verdana" pitchFamily="34" charset="0"/>
              </a:rPr>
              <a:t>Professore presso la Facoltà di </a:t>
            </a:r>
          </a:p>
          <a:p>
            <a:pPr marL="0" lvl="1">
              <a:lnSpc>
                <a:spcPct val="170000"/>
              </a:lnSpc>
              <a:spcBef>
                <a:spcPts val="0"/>
              </a:spcBef>
            </a:pPr>
            <a:r>
              <a:rPr lang="it-IT" sz="5500" dirty="0" smtClean="0">
                <a:solidFill>
                  <a:schemeClr val="tx1"/>
                </a:solidFill>
                <a:latin typeface="Verdana" pitchFamily="34" charset="0"/>
                <a:ea typeface="Verdana" pitchFamily="34" charset="0"/>
                <a:cs typeface="Verdana" pitchFamily="34" charset="0"/>
              </a:rPr>
              <a:t>Scienze Motorie dell’Università de L'Aquila</a:t>
            </a:r>
          </a:p>
          <a:p>
            <a:pPr marL="0" lvl="1">
              <a:lnSpc>
                <a:spcPct val="170000"/>
              </a:lnSpc>
              <a:spcBef>
                <a:spcPts val="0"/>
              </a:spcBef>
            </a:pPr>
            <a:endParaRPr lang="it-IT" sz="5500" dirty="0" smtClean="0">
              <a:solidFill>
                <a:schemeClr val="tx1"/>
              </a:solidFill>
              <a:latin typeface="Verdana" pitchFamily="34" charset="0"/>
              <a:ea typeface="Verdana" pitchFamily="34" charset="0"/>
              <a:cs typeface="Verdana" pitchFamily="34" charset="0"/>
            </a:endParaRPr>
          </a:p>
          <a:p>
            <a:pPr marL="0" lvl="1" algn="l">
              <a:lnSpc>
                <a:spcPct val="170000"/>
              </a:lnSpc>
              <a:spcBef>
                <a:spcPts val="0"/>
              </a:spcBef>
            </a:pPr>
            <a:r>
              <a:rPr lang="it-IT" sz="5500" dirty="0" smtClean="0">
                <a:solidFill>
                  <a:schemeClr val="tx1"/>
                </a:solidFill>
                <a:latin typeface="Verdana" pitchFamily="34" charset="0"/>
                <a:ea typeface="Verdana" pitchFamily="34" charset="0"/>
                <a:cs typeface="Verdana" pitchFamily="34" charset="0"/>
              </a:rPr>
              <a:t>Collabora con Herbalife per le iniziative legate:</a:t>
            </a:r>
          </a:p>
          <a:p>
            <a:pPr marL="0" lvl="2" algn="l">
              <a:lnSpc>
                <a:spcPct val="170000"/>
              </a:lnSpc>
              <a:spcBef>
                <a:spcPts val="0"/>
              </a:spcBef>
              <a:buFont typeface="Arial" pitchFamily="34" charset="0"/>
              <a:buChar char="•"/>
            </a:pPr>
            <a:r>
              <a:rPr lang="it-IT" sz="5500" dirty="0" smtClean="0">
                <a:solidFill>
                  <a:schemeClr val="tx1"/>
                </a:solidFill>
                <a:latin typeface="Verdana" pitchFamily="34" charset="0"/>
                <a:ea typeface="Verdana" pitchFamily="34" charset="0"/>
                <a:cs typeface="Verdana" pitchFamily="34" charset="0"/>
              </a:rPr>
              <a:t> Alla formazione dei Distributori</a:t>
            </a:r>
          </a:p>
          <a:p>
            <a:pPr marL="0" lvl="2" algn="l">
              <a:lnSpc>
                <a:spcPct val="170000"/>
              </a:lnSpc>
              <a:spcBef>
                <a:spcPts val="0"/>
              </a:spcBef>
              <a:buFont typeface="Arial" pitchFamily="34" charset="0"/>
              <a:buChar char="•"/>
            </a:pPr>
            <a:r>
              <a:rPr lang="it-IT" sz="5500" dirty="0" smtClean="0">
                <a:solidFill>
                  <a:schemeClr val="tx1"/>
                </a:solidFill>
                <a:latin typeface="Verdana" pitchFamily="34" charset="0"/>
                <a:ea typeface="Verdana" pitchFamily="34" charset="0"/>
                <a:cs typeface="Verdana" pitchFamily="34" charset="0"/>
              </a:rPr>
              <a:t> Alla promozione del concetto di benessere e sano stile di vita</a:t>
            </a:r>
          </a:p>
          <a:p>
            <a:pPr>
              <a:lnSpc>
                <a:spcPct val="170000"/>
              </a:lnSpc>
              <a:spcBef>
                <a:spcPts val="0"/>
              </a:spcBef>
            </a:pPr>
            <a:endParaRPr lang="it-IT" dirty="0">
              <a:latin typeface="Calibri" pitchFamily="-84" charset="0"/>
            </a:endParaRPr>
          </a:p>
        </p:txBody>
      </p:sp>
      <p:pic>
        <p:nvPicPr>
          <p:cNvPr id="5" name="Picture 5"/>
          <p:cNvPicPr>
            <a:picLocks noChangeAspect="1" noChangeArrowheads="1"/>
          </p:cNvPicPr>
          <p:nvPr/>
        </p:nvPicPr>
        <p:blipFill>
          <a:blip r:embed="rId3" cstate="print"/>
          <a:srcRect/>
          <a:stretch>
            <a:fillRect/>
          </a:stretch>
        </p:blipFill>
        <p:spPr bwMode="auto">
          <a:xfrm>
            <a:off x="344488" y="1628800"/>
            <a:ext cx="2376264" cy="33097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36924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p:nvPr/>
        </p:nvSpPr>
        <p:spPr bwMode="auto">
          <a:xfrm>
            <a:off x="0" y="637059"/>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US" sz="4000" b="1" i="1" dirty="0">
                <a:solidFill>
                  <a:schemeClr val="bg1"/>
                </a:solidFill>
                <a:cs typeface="ＭＳ Ｐゴシック" pitchFamily="-84" charset="-128"/>
              </a:rPr>
              <a:t>HERBALIFE</a:t>
            </a:r>
            <a:r>
              <a:rPr lang="en-US" sz="4000" i="1" dirty="0">
                <a:solidFill>
                  <a:schemeClr val="bg1"/>
                </a:solidFill>
                <a:cs typeface="ＭＳ Ｐゴシック" pitchFamily="-84" charset="-128"/>
              </a:rPr>
              <a:t/>
            </a:r>
            <a:br>
              <a:rPr lang="en-US" sz="4000" i="1" dirty="0">
                <a:solidFill>
                  <a:schemeClr val="bg1"/>
                </a:solidFill>
                <a:cs typeface="ＭＳ Ｐゴシック" pitchFamily="-84" charset="-128"/>
              </a:rPr>
            </a:br>
            <a:r>
              <a:rPr lang="en-US" sz="4000" i="1" dirty="0" err="1">
                <a:solidFill>
                  <a:schemeClr val="bg1"/>
                </a:solidFill>
                <a:cs typeface="ＭＳ Ｐゴシック" pitchFamily="-84" charset="-128"/>
              </a:rPr>
              <a:t>Nel</a:t>
            </a:r>
            <a:r>
              <a:rPr lang="en-US" sz="4000" i="1" dirty="0">
                <a:solidFill>
                  <a:schemeClr val="bg1"/>
                </a:solidFill>
                <a:cs typeface="ＭＳ Ｐゴシック" pitchFamily="-84" charset="-128"/>
              </a:rPr>
              <a:t> </a:t>
            </a:r>
            <a:r>
              <a:rPr lang="en-US" sz="4000" i="1" dirty="0" err="1">
                <a:solidFill>
                  <a:schemeClr val="bg1"/>
                </a:solidFill>
                <a:cs typeface="ＭＳ Ｐゴシック" pitchFamily="-84" charset="-128"/>
              </a:rPr>
              <a:t>Prontuario</a:t>
            </a:r>
            <a:r>
              <a:rPr lang="en-US" sz="4000" i="1" dirty="0">
                <a:solidFill>
                  <a:schemeClr val="bg1"/>
                </a:solidFill>
                <a:cs typeface="ＭＳ Ｐゴシック" pitchFamily="-84" charset="-128"/>
              </a:rPr>
              <a:t> </a:t>
            </a:r>
            <a:r>
              <a:rPr lang="en-US" sz="4000" i="1" dirty="0" err="1">
                <a:solidFill>
                  <a:schemeClr val="bg1"/>
                </a:solidFill>
                <a:cs typeface="ＭＳ Ｐゴシック" pitchFamily="-84" charset="-128"/>
              </a:rPr>
              <a:t>degli</a:t>
            </a:r>
            <a:r>
              <a:rPr lang="en-US" sz="4000" i="1" dirty="0">
                <a:solidFill>
                  <a:schemeClr val="bg1"/>
                </a:solidFill>
                <a:cs typeface="ＭＳ Ｐゴシック" pitchFamily="-84" charset="-128"/>
              </a:rPr>
              <a:t> </a:t>
            </a:r>
            <a:r>
              <a:rPr lang="en-US" sz="4000" i="1" dirty="0" err="1">
                <a:solidFill>
                  <a:schemeClr val="bg1"/>
                </a:solidFill>
                <a:cs typeface="ＭＳ Ｐゴシック" pitchFamily="-84" charset="-128"/>
              </a:rPr>
              <a:t>Integratori</a:t>
            </a:r>
            <a:r>
              <a:rPr lang="en-US" sz="4000" i="1" dirty="0">
                <a:solidFill>
                  <a:schemeClr val="bg1"/>
                </a:solidFill>
                <a:cs typeface="ＭＳ Ｐゴシック" pitchFamily="-84" charset="-128"/>
              </a:rPr>
              <a:t> 2012</a:t>
            </a:r>
            <a:endParaRPr lang="it-IT" sz="4000" b="1" dirty="0">
              <a:solidFill>
                <a:schemeClr val="bg1"/>
              </a:solidFill>
              <a:cs typeface="Arial" pitchFamily="34" charset="0"/>
            </a:endParaRPr>
          </a:p>
        </p:txBody>
      </p:sp>
      <p:sp>
        <p:nvSpPr>
          <p:cNvPr id="8" name="Text Box 11"/>
          <p:cNvSpPr txBox="1">
            <a:spLocks noChangeArrowheads="1"/>
          </p:cNvSpPr>
          <p:nvPr/>
        </p:nvSpPr>
        <p:spPr bwMode="auto">
          <a:xfrm>
            <a:off x="4720845" y="1762938"/>
            <a:ext cx="4888416" cy="3970318"/>
          </a:xfrm>
          <a:prstGeom prst="rect">
            <a:avLst/>
          </a:prstGeom>
          <a:noFill/>
          <a:ln w="9525">
            <a:noFill/>
            <a:miter lim="800000"/>
            <a:headEnd/>
            <a:tailEnd/>
          </a:ln>
        </p:spPr>
        <p:txBody>
          <a:bodyPr wrap="square">
            <a:prstTxWarp prst="textNoShape">
              <a:avLst/>
            </a:prstTxWarp>
            <a:spAutoFit/>
          </a:bodyPr>
          <a:lstStyle/>
          <a:p>
            <a:r>
              <a:rPr lang="it-IT" sz="2800" b="1" dirty="0" smtClean="0">
                <a:solidFill>
                  <a:srgbClr val="C00000"/>
                </a:solidFill>
                <a:latin typeface="Calibri" pitchFamily="-84" charset="0"/>
              </a:rPr>
              <a:t>Prontuario </a:t>
            </a:r>
            <a:r>
              <a:rPr lang="it-IT" sz="2800" b="1" dirty="0">
                <a:solidFill>
                  <a:srgbClr val="C00000"/>
                </a:solidFill>
                <a:latin typeface="Calibri" pitchFamily="-84" charset="0"/>
              </a:rPr>
              <a:t>degli </a:t>
            </a:r>
            <a:r>
              <a:rPr lang="it-IT" sz="2800" b="1" dirty="0" smtClean="0">
                <a:solidFill>
                  <a:srgbClr val="C00000"/>
                </a:solidFill>
                <a:latin typeface="Calibri" pitchFamily="-84" charset="0"/>
              </a:rPr>
              <a:t>Integratori</a:t>
            </a:r>
          </a:p>
          <a:p>
            <a:r>
              <a:rPr lang="it-IT" sz="2800" b="1" dirty="0" smtClean="0">
                <a:latin typeface="Calibri" pitchFamily="-84" charset="0"/>
              </a:rPr>
              <a:t>per </a:t>
            </a:r>
            <a:r>
              <a:rPr lang="it-IT" sz="2800" b="1" i="1" dirty="0">
                <a:latin typeface="Calibri" pitchFamily="-84" charset="0"/>
              </a:rPr>
              <a:t>Medici</a:t>
            </a:r>
            <a:r>
              <a:rPr lang="it-IT" sz="2800" b="1" dirty="0">
                <a:latin typeface="Calibri" pitchFamily="-84" charset="0"/>
              </a:rPr>
              <a:t>, </a:t>
            </a:r>
            <a:r>
              <a:rPr lang="it-IT" sz="2800" b="1" i="1" dirty="0">
                <a:latin typeface="Calibri" pitchFamily="-84" charset="0"/>
              </a:rPr>
              <a:t>Farmacisti</a:t>
            </a:r>
            <a:r>
              <a:rPr lang="it-IT" sz="2800" b="1" dirty="0">
                <a:latin typeface="Calibri" pitchFamily="-84" charset="0"/>
              </a:rPr>
              <a:t> ed </a:t>
            </a:r>
            <a:r>
              <a:rPr lang="it-IT" sz="2800" b="1" i="1" dirty="0">
                <a:latin typeface="Calibri" pitchFamily="-84" charset="0"/>
              </a:rPr>
              <a:t>Erboristi</a:t>
            </a:r>
            <a:r>
              <a:rPr lang="it-IT" sz="2800" b="1" dirty="0">
                <a:latin typeface="Calibri" pitchFamily="-84" charset="0"/>
              </a:rPr>
              <a:t>.</a:t>
            </a:r>
          </a:p>
          <a:p>
            <a:endParaRPr lang="it-IT" sz="2100" b="1" dirty="0">
              <a:latin typeface="Calibri" pitchFamily="-84" charset="0"/>
            </a:endParaRPr>
          </a:p>
          <a:p>
            <a:r>
              <a:rPr lang="it-IT" sz="2100" b="1" i="1" dirty="0">
                <a:latin typeface="Calibri" pitchFamily="-84" charset="0"/>
              </a:rPr>
              <a:t>Tiratura:</a:t>
            </a:r>
            <a:r>
              <a:rPr lang="it-IT" sz="2100" b="1" dirty="0">
                <a:latin typeface="Calibri" pitchFamily="-84" charset="0"/>
              </a:rPr>
              <a:t> 40.000 copie </a:t>
            </a:r>
            <a:endParaRPr lang="it-IT" sz="2100" b="1" dirty="0" smtClean="0">
              <a:latin typeface="Calibri" pitchFamily="-84" charset="0"/>
            </a:endParaRPr>
          </a:p>
          <a:p>
            <a:r>
              <a:rPr lang="it-IT" sz="2100" b="1" dirty="0">
                <a:latin typeface="Calibri" pitchFamily="-84" charset="0"/>
              </a:rPr>
              <a:t/>
            </a:r>
            <a:br>
              <a:rPr lang="it-IT" sz="2100" b="1" dirty="0">
                <a:latin typeface="Calibri" pitchFamily="-84" charset="0"/>
              </a:rPr>
            </a:br>
            <a:r>
              <a:rPr lang="it-IT" sz="2100" b="1" dirty="0" smtClean="0">
                <a:latin typeface="Calibri" pitchFamily="-84" charset="0"/>
              </a:rPr>
              <a:t>L’obiettivo è </a:t>
            </a:r>
            <a:r>
              <a:rPr lang="it-IT" sz="2100" b="1" dirty="0">
                <a:latin typeface="Calibri" pitchFamily="-84" charset="0"/>
              </a:rPr>
              <a:t>informare gli operatori del settore sui prodotti presenti sul mercato e consentire loro di individuare l’integratore più idoneo ad una specifica esigenza salutistica. </a:t>
            </a:r>
            <a:endParaRPr lang="it-IT" sz="2400" b="1" dirty="0" smtClean="0">
              <a:solidFill>
                <a:schemeClr val="accent6">
                  <a:lumMod val="75000"/>
                </a:schemeClr>
              </a:solidFill>
              <a:latin typeface="Calibri" pitchFamily="-84" charset="0"/>
            </a:endParaRPr>
          </a:p>
        </p:txBody>
      </p:sp>
      <p:sp>
        <p:nvSpPr>
          <p:cNvPr id="9" name="Text Box 9"/>
          <p:cNvSpPr txBox="1">
            <a:spLocks noChangeArrowheads="1"/>
          </p:cNvSpPr>
          <p:nvPr/>
        </p:nvSpPr>
        <p:spPr bwMode="auto">
          <a:xfrm>
            <a:off x="1080570" y="5219322"/>
            <a:ext cx="3327038" cy="369332"/>
          </a:xfrm>
          <a:prstGeom prst="rect">
            <a:avLst/>
          </a:prstGeom>
          <a:noFill/>
          <a:ln w="9525">
            <a:noFill/>
            <a:miter lim="800000"/>
            <a:headEnd/>
            <a:tailEnd/>
          </a:ln>
        </p:spPr>
        <p:txBody>
          <a:bodyPr wrap="square">
            <a:prstTxWarp prst="textNoShape">
              <a:avLst/>
            </a:prstTxWarp>
            <a:spAutoFit/>
          </a:bodyPr>
          <a:lstStyle/>
          <a:p>
            <a:pPr algn="ctr">
              <a:spcBef>
                <a:spcPct val="50000"/>
              </a:spcBef>
            </a:pPr>
            <a:r>
              <a:rPr lang="it-IT" dirty="0">
                <a:solidFill>
                  <a:schemeClr val="accent6">
                    <a:lumMod val="50000"/>
                  </a:schemeClr>
                </a:solidFill>
                <a:latin typeface="Calibri" pitchFamily="-84" charset="0"/>
              </a:rPr>
              <a:t>www.prontuariointegratori.com</a:t>
            </a:r>
          </a:p>
        </p:txBody>
      </p:sp>
      <p:pic>
        <p:nvPicPr>
          <p:cNvPr id="10" name="Picture 2" descr="C:\Users\Adele\Downloads\prontuario(1).jpg"/>
          <p:cNvPicPr>
            <a:picLocks noChangeAspect="1" noChangeArrowheads="1"/>
          </p:cNvPicPr>
          <p:nvPr/>
        </p:nvPicPr>
        <p:blipFill>
          <a:blip r:embed="rId3" cstate="print"/>
          <a:srcRect/>
          <a:stretch>
            <a:fillRect/>
          </a:stretch>
        </p:blipFill>
        <p:spPr bwMode="auto">
          <a:xfrm>
            <a:off x="1080570" y="2055909"/>
            <a:ext cx="3327038" cy="3163413"/>
          </a:xfrm>
          <a:prstGeom prst="rect">
            <a:avLst/>
          </a:prstGeom>
          <a:ln>
            <a:noFill/>
          </a:ln>
          <a:effectLst>
            <a:softEdge rad="112500"/>
          </a:effectLst>
        </p:spPr>
      </p:pic>
    </p:spTree>
    <p:extLst>
      <p:ext uri="{BB962C8B-B14F-4D97-AF65-F5344CB8AC3E}">
        <p14:creationId xmlns:p14="http://schemas.microsoft.com/office/powerpoint/2010/main" val="27355051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548680"/>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4400" dirty="0" smtClean="0">
                <a:solidFill>
                  <a:schemeClr val="bg1"/>
                </a:solidFill>
              </a:rPr>
              <a:t>Herbalife e </a:t>
            </a:r>
            <a:r>
              <a:rPr lang="en-GB" sz="4400" dirty="0" err="1" smtClean="0">
                <a:solidFill>
                  <a:schemeClr val="bg1"/>
                </a:solidFill>
              </a:rPr>
              <a:t>i</a:t>
            </a:r>
            <a:r>
              <a:rPr lang="en-GB" sz="4400" dirty="0" smtClean="0">
                <a:solidFill>
                  <a:schemeClr val="bg1"/>
                </a:solidFill>
              </a:rPr>
              <a:t> </a:t>
            </a:r>
            <a:r>
              <a:rPr lang="en-GB" sz="4400" dirty="0" err="1" smtClean="0">
                <a:solidFill>
                  <a:schemeClr val="bg1"/>
                </a:solidFill>
              </a:rPr>
              <a:t>suoi</a:t>
            </a:r>
            <a:r>
              <a:rPr lang="en-GB" sz="4400" dirty="0" smtClean="0">
                <a:solidFill>
                  <a:schemeClr val="bg1"/>
                </a:solidFill>
              </a:rPr>
              <a:t> </a:t>
            </a:r>
            <a:r>
              <a:rPr lang="en-GB" sz="4400" dirty="0" err="1" smtClean="0">
                <a:solidFill>
                  <a:schemeClr val="bg1"/>
                </a:solidFill>
              </a:rPr>
              <a:t>accreditamenti</a:t>
            </a:r>
            <a:r>
              <a:rPr lang="en-GB" sz="4400" dirty="0" smtClean="0">
                <a:solidFill>
                  <a:schemeClr val="bg1"/>
                </a:solidFill>
              </a:rPr>
              <a:t>...</a:t>
            </a:r>
            <a:endParaRPr lang="it-IT" sz="4400" b="1" dirty="0">
              <a:solidFill>
                <a:schemeClr val="bg1"/>
              </a:solidFill>
              <a:cs typeface="Arial" pitchFamily="34" charset="0"/>
            </a:endParaRPr>
          </a:p>
        </p:txBody>
      </p:sp>
      <p:sp>
        <p:nvSpPr>
          <p:cNvPr id="4" name="CasellaDiTesto 3"/>
          <p:cNvSpPr txBox="1"/>
          <p:nvPr/>
        </p:nvSpPr>
        <p:spPr>
          <a:xfrm>
            <a:off x="247650" y="2492896"/>
            <a:ext cx="4993382" cy="2308324"/>
          </a:xfrm>
          <a:prstGeom prst="rect">
            <a:avLst/>
          </a:prstGeom>
          <a:noFill/>
        </p:spPr>
        <p:txBody>
          <a:bodyPr wrap="square" rtlCol="0">
            <a:spAutoFit/>
          </a:bodyPr>
          <a:lstStyle/>
          <a:p>
            <a:endParaRPr lang="it-IT" b="1" dirty="0">
              <a:latin typeface="Verdana" pitchFamily="34" charset="0"/>
            </a:endParaRPr>
          </a:p>
          <a:p>
            <a:pPr>
              <a:lnSpc>
                <a:spcPct val="150000"/>
              </a:lnSpc>
            </a:pPr>
            <a:r>
              <a:rPr lang="it-IT" b="1" dirty="0" smtClean="0">
                <a:latin typeface="Verdana" pitchFamily="34" charset="0"/>
              </a:rPr>
              <a:t>1) AVEDISCO </a:t>
            </a:r>
            <a:r>
              <a:rPr lang="it-IT" dirty="0" smtClean="0">
                <a:latin typeface="Verdana" pitchFamily="34" charset="0"/>
              </a:rPr>
              <a:t>- Associazione Nazionale Vendite Dirette Servizio Consumatori),</a:t>
            </a:r>
          </a:p>
          <a:p>
            <a:pPr>
              <a:lnSpc>
                <a:spcPct val="150000"/>
              </a:lnSpc>
            </a:pPr>
            <a:r>
              <a:rPr lang="it-IT" b="1" dirty="0" smtClean="0">
                <a:latin typeface="Verdana" pitchFamily="34" charset="0"/>
              </a:rPr>
              <a:t>a totale garanzia di tutela sia del consumatore che del distributore.</a:t>
            </a:r>
          </a:p>
          <a:p>
            <a:endParaRPr lang="it-IT" dirty="0"/>
          </a:p>
        </p:txBody>
      </p:sp>
      <p:pic>
        <p:nvPicPr>
          <p:cNvPr id="5" name="Immagine 4" descr="AVEDISCO Accreditamento.PNG"/>
          <p:cNvPicPr>
            <a:picLocks noChangeAspect="1"/>
          </p:cNvPicPr>
          <p:nvPr/>
        </p:nvPicPr>
        <p:blipFill>
          <a:blip r:embed="rId3" cstate="print"/>
          <a:stretch>
            <a:fillRect/>
          </a:stretch>
        </p:blipFill>
        <p:spPr>
          <a:xfrm>
            <a:off x="5529065" y="2775989"/>
            <a:ext cx="3637385" cy="1000132"/>
          </a:xfrm>
          <a:prstGeom prst="rect">
            <a:avLst/>
          </a:prstGeom>
        </p:spPr>
      </p:pic>
      <p:sp>
        <p:nvSpPr>
          <p:cNvPr id="6" name="CasellaDiTesto 5"/>
          <p:cNvSpPr txBox="1"/>
          <p:nvPr/>
        </p:nvSpPr>
        <p:spPr>
          <a:xfrm>
            <a:off x="247650" y="1771651"/>
            <a:ext cx="3549650" cy="646331"/>
          </a:xfrm>
          <a:prstGeom prst="rect">
            <a:avLst/>
          </a:prstGeom>
          <a:gradFill>
            <a:gsLst>
              <a:gs pos="0">
                <a:srgbClr val="DDEBCF"/>
              </a:gs>
              <a:gs pos="50000">
                <a:srgbClr val="9CB86E"/>
              </a:gs>
              <a:gs pos="100000">
                <a:srgbClr val="156B13"/>
              </a:gs>
            </a:gsLst>
            <a:lin ang="5400000" scaled="0"/>
          </a:gradFill>
        </p:spPr>
        <p:txBody>
          <a:bodyPr wrap="square" rtlCol="0">
            <a:spAutoFit/>
          </a:bodyPr>
          <a:lstStyle/>
          <a:p>
            <a:r>
              <a:rPr lang="it-IT" sz="3600" b="1" dirty="0" smtClean="0">
                <a:solidFill>
                  <a:srgbClr val="FFFFFF"/>
                </a:solidFill>
              </a:rPr>
              <a:t>… in Italia</a:t>
            </a:r>
            <a:endParaRPr lang="it-IT" sz="3600" b="1" dirty="0">
              <a:solidFill>
                <a:srgbClr val="FFFFFF"/>
              </a:solidFill>
            </a:endParaRPr>
          </a:p>
        </p:txBody>
      </p:sp>
      <p:pic>
        <p:nvPicPr>
          <p:cNvPr id="7" name="Immagine 6"/>
          <p:cNvPicPr>
            <a:picLocks noChangeAspect="1"/>
          </p:cNvPicPr>
          <p:nvPr/>
        </p:nvPicPr>
        <p:blipFill>
          <a:blip r:embed="rId4" cstate="print"/>
          <a:stretch>
            <a:fillRect/>
          </a:stretch>
        </p:blipFill>
        <p:spPr>
          <a:xfrm>
            <a:off x="5529065" y="4536181"/>
            <a:ext cx="2400711" cy="1573389"/>
          </a:xfrm>
          <a:prstGeom prst="rect">
            <a:avLst/>
          </a:prstGeom>
        </p:spPr>
      </p:pic>
      <p:sp>
        <p:nvSpPr>
          <p:cNvPr id="8" name="Rettangolo 7"/>
          <p:cNvSpPr/>
          <p:nvPr/>
        </p:nvSpPr>
        <p:spPr>
          <a:xfrm>
            <a:off x="200471" y="5152254"/>
            <a:ext cx="5328593" cy="923330"/>
          </a:xfrm>
          <a:prstGeom prst="rect">
            <a:avLst/>
          </a:prstGeom>
        </p:spPr>
        <p:txBody>
          <a:bodyPr wrap="square">
            <a:spAutoFit/>
          </a:bodyPr>
          <a:lstStyle/>
          <a:p>
            <a:pPr>
              <a:lnSpc>
                <a:spcPct val="150000"/>
              </a:lnSpc>
            </a:pPr>
            <a:r>
              <a:rPr lang="it-IT" b="1" dirty="0" smtClean="0">
                <a:latin typeface="Verdana" pitchFamily="34" charset="0"/>
                <a:ea typeface="Verdana" pitchFamily="34" charset="0"/>
                <a:cs typeface="Verdana" pitchFamily="34" charset="0"/>
              </a:rPr>
              <a:t>2) </a:t>
            </a:r>
            <a:r>
              <a:rPr lang="it-IT" b="1" dirty="0" err="1" smtClean="0">
                <a:latin typeface="Verdana" pitchFamily="34" charset="0"/>
                <a:ea typeface="Verdana" pitchFamily="34" charset="0"/>
                <a:cs typeface="Verdana" pitchFamily="34" charset="0"/>
              </a:rPr>
              <a:t>FederSalus</a:t>
            </a:r>
            <a:r>
              <a:rPr lang="it-IT" b="1" dirty="0">
                <a:latin typeface="Verdana" pitchFamily="34" charset="0"/>
                <a:ea typeface="Verdana" pitchFamily="34" charset="0"/>
                <a:cs typeface="Verdana" pitchFamily="34" charset="0"/>
              </a:rPr>
              <a:t> </a:t>
            </a:r>
            <a:r>
              <a:rPr lang="it-IT" b="1" dirty="0" smtClean="0">
                <a:latin typeface="Verdana" pitchFamily="34" charset="0"/>
                <a:ea typeface="Verdana" pitchFamily="34" charset="0"/>
                <a:cs typeface="Verdana" pitchFamily="34" charset="0"/>
              </a:rPr>
              <a:t>- Associazione Nazionale Aziende Prodotti Salutistici                 </a:t>
            </a:r>
            <a:endParaRPr lang="it-IT" b="1" dirty="0">
              <a:latin typeface="Verdana" pitchFamily="34" charset="0"/>
              <a:ea typeface="Verdana" pitchFamily="34" charset="0"/>
              <a:cs typeface="Verdana" pitchFamily="34" charset="0"/>
            </a:endParaRPr>
          </a:p>
        </p:txBody>
      </p:sp>
      <p:sp>
        <p:nvSpPr>
          <p:cNvPr id="9" name="CasellaDiTesto 8"/>
          <p:cNvSpPr txBox="1"/>
          <p:nvPr/>
        </p:nvSpPr>
        <p:spPr>
          <a:xfrm>
            <a:off x="4016895" y="1771651"/>
            <a:ext cx="5393805" cy="800219"/>
          </a:xfrm>
          <a:prstGeom prst="rect">
            <a:avLst/>
          </a:prstGeom>
          <a:noFill/>
        </p:spPr>
        <p:txBody>
          <a:bodyPr wrap="square" rtlCol="0">
            <a:spAutoFit/>
          </a:bodyPr>
          <a:lstStyle/>
          <a:p>
            <a:r>
              <a:rPr lang="it-IT" sz="2800" b="1" dirty="0">
                <a:latin typeface="Verdana" pitchFamily="34" charset="0"/>
              </a:rPr>
              <a:t>Herbalife </a:t>
            </a:r>
            <a:r>
              <a:rPr lang="it-IT" sz="2800" b="1" dirty="0" smtClean="0">
                <a:latin typeface="Verdana" pitchFamily="34" charset="0"/>
              </a:rPr>
              <a:t>è </a:t>
            </a:r>
            <a:r>
              <a:rPr lang="it-IT" sz="2800" b="1" dirty="0">
                <a:latin typeface="Verdana" pitchFamily="34" charset="0"/>
              </a:rPr>
              <a:t>associata </a:t>
            </a:r>
            <a:r>
              <a:rPr lang="it-IT" sz="2800" b="1" dirty="0" smtClean="0">
                <a:latin typeface="Verdana" pitchFamily="34" charset="0"/>
              </a:rPr>
              <a:t>a:</a:t>
            </a:r>
            <a:endParaRPr lang="it-IT" sz="2800" b="1" dirty="0">
              <a:latin typeface="Verdana" pitchFamily="34" charset="0"/>
            </a:endParaRPr>
          </a:p>
          <a:p>
            <a:endParaRPr lang="it-IT" dirty="0"/>
          </a:p>
        </p:txBody>
      </p:sp>
    </p:spTree>
    <p:extLst>
      <p:ext uri="{BB962C8B-B14F-4D97-AF65-F5344CB8AC3E}">
        <p14:creationId xmlns:p14="http://schemas.microsoft.com/office/powerpoint/2010/main" val="1213695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p:nvPr/>
        </p:nvSpPr>
        <p:spPr bwMode="auto">
          <a:xfrm>
            <a:off x="0" y="404664"/>
            <a:ext cx="9906000" cy="66617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3200" b="1" i="1" dirty="0" err="1" smtClean="0">
                <a:solidFill>
                  <a:schemeClr val="bg1"/>
                </a:solidFill>
                <a:latin typeface="Bell MT" pitchFamily="18" charset="0"/>
              </a:rPr>
              <a:t>Herbalife</a:t>
            </a:r>
            <a:r>
              <a:rPr lang="en-GB" sz="3200" b="1" i="1" dirty="0" smtClean="0">
                <a:solidFill>
                  <a:schemeClr val="bg1"/>
                </a:solidFill>
                <a:latin typeface="Bell MT" pitchFamily="18" charset="0"/>
              </a:rPr>
              <a:t> - Sponsor </a:t>
            </a:r>
            <a:r>
              <a:rPr lang="en-GB" sz="3200" b="1" i="1" dirty="0" err="1" smtClean="0">
                <a:solidFill>
                  <a:schemeClr val="bg1"/>
                </a:solidFill>
                <a:latin typeface="Bell MT" pitchFamily="18" charset="0"/>
              </a:rPr>
              <a:t>Nutrizionale</a:t>
            </a:r>
            <a:r>
              <a:rPr lang="en-GB" sz="3200" b="1" i="1" dirty="0" smtClean="0">
                <a:solidFill>
                  <a:schemeClr val="bg1"/>
                </a:solidFill>
                <a:latin typeface="Bell MT" pitchFamily="18" charset="0"/>
              </a:rPr>
              <a:t> - </a:t>
            </a:r>
            <a:r>
              <a:rPr lang="en-GB" sz="3200" b="1" i="1" dirty="0" err="1" smtClean="0">
                <a:solidFill>
                  <a:schemeClr val="bg1"/>
                </a:solidFill>
                <a:latin typeface="Bell MT" pitchFamily="18" charset="0"/>
              </a:rPr>
              <a:t>Internazionali</a:t>
            </a:r>
            <a:endParaRPr lang="it-IT" sz="3200" b="1" dirty="0">
              <a:solidFill>
                <a:schemeClr val="bg1"/>
              </a:solidFill>
              <a:latin typeface="Bell MT" pitchFamily="18" charset="0"/>
              <a:cs typeface="Arial" pitchFamily="34"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3208" y="1340768"/>
            <a:ext cx="2656443" cy="3814828"/>
          </a:xfrm>
          <a:prstGeom prst="rect">
            <a:avLst/>
          </a:prstGeom>
          <a:ln>
            <a:noFill/>
          </a:ln>
          <a:effectLst>
            <a:softEdge rad="112500"/>
          </a:effectLst>
        </p:spPr>
      </p:pic>
      <p:sp>
        <p:nvSpPr>
          <p:cNvPr id="6" name="CasellaDiTesto 5"/>
          <p:cNvSpPr txBox="1"/>
          <p:nvPr/>
        </p:nvSpPr>
        <p:spPr>
          <a:xfrm>
            <a:off x="5713208" y="5213811"/>
            <a:ext cx="2656443" cy="861774"/>
          </a:xfrm>
          <a:prstGeom prst="rect">
            <a:avLst/>
          </a:prstGeom>
          <a:noFill/>
        </p:spPr>
        <p:txBody>
          <a:bodyPr wrap="square" rtlCol="0">
            <a:spAutoFit/>
          </a:bodyPr>
          <a:lstStyle/>
          <a:p>
            <a:pPr algn="ctr"/>
            <a:r>
              <a:rPr lang="en-US" b="1" dirty="0">
                <a:latin typeface="Verdana" pitchFamily="34" charset="0"/>
                <a:ea typeface="Verdana" pitchFamily="34" charset="0"/>
                <a:cs typeface="Verdana" pitchFamily="34" charset="0"/>
              </a:rPr>
              <a:t>Fernando Verdasco</a:t>
            </a:r>
            <a:r>
              <a:rPr lang="en-US" b="1" dirty="0" smtClean="0">
                <a:latin typeface="Verdana" pitchFamily="34" charset="0"/>
                <a:ea typeface="Verdana" pitchFamily="34" charset="0"/>
                <a:cs typeface="Verdana" pitchFamily="34" charset="0"/>
              </a:rPr>
              <a:t> </a:t>
            </a:r>
          </a:p>
          <a:p>
            <a:pPr algn="ctr"/>
            <a:r>
              <a:rPr lang="en-US" sz="1600" dirty="0" err="1">
                <a:latin typeface="Verdana" pitchFamily="34" charset="0"/>
                <a:ea typeface="Verdana" pitchFamily="34" charset="0"/>
                <a:cs typeface="Verdana" pitchFamily="34" charset="0"/>
              </a:rPr>
              <a:t>Tra</a:t>
            </a:r>
            <a:r>
              <a:rPr lang="en-US" sz="1600" dirty="0">
                <a:latin typeface="Verdana" pitchFamily="34" charset="0"/>
                <a:ea typeface="Verdana" pitchFamily="34" charset="0"/>
                <a:cs typeface="Verdana" pitchFamily="34" charset="0"/>
              </a:rPr>
              <a:t> </a:t>
            </a:r>
            <a:r>
              <a:rPr lang="en-US" sz="1600" dirty="0" err="1">
                <a:latin typeface="Verdana" pitchFamily="34" charset="0"/>
                <a:ea typeface="Verdana" pitchFamily="34" charset="0"/>
                <a:cs typeface="Verdana" pitchFamily="34" charset="0"/>
              </a:rPr>
              <a:t>i</a:t>
            </a:r>
            <a:r>
              <a:rPr lang="en-US" sz="1600" dirty="0">
                <a:latin typeface="Verdana" pitchFamily="34" charset="0"/>
                <a:ea typeface="Verdana" pitchFamily="34" charset="0"/>
                <a:cs typeface="Verdana" pitchFamily="34" charset="0"/>
              </a:rPr>
              <a:t> </a:t>
            </a:r>
            <a:r>
              <a:rPr lang="en-US" sz="1600" dirty="0" err="1">
                <a:latin typeface="Verdana" pitchFamily="34" charset="0"/>
                <a:ea typeface="Verdana" pitchFamily="34" charset="0"/>
                <a:cs typeface="Verdana" pitchFamily="34" charset="0"/>
              </a:rPr>
              <a:t>migliori</a:t>
            </a:r>
            <a:r>
              <a:rPr lang="en-US" sz="1600" dirty="0">
                <a:latin typeface="Verdana" pitchFamily="34" charset="0"/>
                <a:ea typeface="Verdana" pitchFamily="34" charset="0"/>
                <a:cs typeface="Verdana" pitchFamily="34" charset="0"/>
              </a:rPr>
              <a:t> </a:t>
            </a:r>
            <a:endParaRPr lang="en-US" sz="1600" dirty="0" smtClean="0">
              <a:latin typeface="Verdana" pitchFamily="34" charset="0"/>
              <a:ea typeface="Verdana" pitchFamily="34" charset="0"/>
              <a:cs typeface="Verdana" pitchFamily="34" charset="0"/>
            </a:endParaRPr>
          </a:p>
          <a:p>
            <a:pPr algn="ctr"/>
            <a:r>
              <a:rPr lang="en-US" sz="1600" dirty="0" err="1" smtClean="0">
                <a:latin typeface="Verdana" pitchFamily="34" charset="0"/>
                <a:ea typeface="Verdana" pitchFamily="34" charset="0"/>
                <a:cs typeface="Verdana" pitchFamily="34" charset="0"/>
              </a:rPr>
              <a:t>tennisti</a:t>
            </a:r>
            <a:r>
              <a:rPr lang="en-US" sz="1600" dirty="0" smtClean="0">
                <a:latin typeface="Verdana" pitchFamily="34" charset="0"/>
                <a:ea typeface="Verdana" pitchFamily="34" charset="0"/>
                <a:cs typeface="Verdana" pitchFamily="34" charset="0"/>
              </a:rPr>
              <a:t> </a:t>
            </a:r>
            <a:r>
              <a:rPr lang="en-US" sz="1600" dirty="0">
                <a:latin typeface="Verdana" pitchFamily="34" charset="0"/>
                <a:ea typeface="Verdana" pitchFamily="34" charset="0"/>
                <a:cs typeface="Verdana" pitchFamily="34" charset="0"/>
              </a:rPr>
              <a:t>del </a:t>
            </a:r>
            <a:r>
              <a:rPr lang="en-US" sz="1600" dirty="0" err="1" smtClean="0">
                <a:latin typeface="Verdana" pitchFamily="34" charset="0"/>
                <a:ea typeface="Verdana" pitchFamily="34" charset="0"/>
                <a:cs typeface="Verdana" pitchFamily="34" charset="0"/>
              </a:rPr>
              <a:t>mondo</a:t>
            </a:r>
            <a:r>
              <a:rPr lang="en-US" sz="1600" dirty="0" smtClean="0">
                <a:latin typeface="Verdana" pitchFamily="34" charset="0"/>
                <a:ea typeface="Verdana" pitchFamily="34" charset="0"/>
                <a:cs typeface="Verdana" pitchFamily="34" charset="0"/>
              </a:rPr>
              <a:t>. </a:t>
            </a:r>
            <a:endParaRPr lang="it-IT" dirty="0">
              <a:latin typeface="Verdana" pitchFamily="34" charset="0"/>
              <a:ea typeface="Verdana" pitchFamily="34" charset="0"/>
              <a:cs typeface="Verdana" pitchFamily="34" charset="0"/>
            </a:endParaRPr>
          </a:p>
        </p:txBody>
      </p:sp>
      <p:pic>
        <p:nvPicPr>
          <p:cNvPr id="9" name="Immagine 8" descr="foto Ronaldo.png"/>
          <p:cNvPicPr>
            <a:picLocks noChangeAspect="1"/>
          </p:cNvPicPr>
          <p:nvPr/>
        </p:nvPicPr>
        <p:blipFill>
          <a:blip r:embed="rId4"/>
          <a:stretch>
            <a:fillRect/>
          </a:stretch>
        </p:blipFill>
        <p:spPr>
          <a:xfrm>
            <a:off x="1496616" y="1376772"/>
            <a:ext cx="3120565" cy="3742820"/>
          </a:xfrm>
          <a:prstGeom prst="rect">
            <a:avLst/>
          </a:prstGeom>
        </p:spPr>
      </p:pic>
      <p:sp>
        <p:nvSpPr>
          <p:cNvPr id="10" name="CasellaDiTesto 9"/>
          <p:cNvSpPr txBox="1"/>
          <p:nvPr/>
        </p:nvSpPr>
        <p:spPr>
          <a:xfrm>
            <a:off x="1496615" y="5213811"/>
            <a:ext cx="3120565" cy="861774"/>
          </a:xfrm>
          <a:prstGeom prst="rect">
            <a:avLst/>
          </a:prstGeom>
          <a:noFill/>
        </p:spPr>
        <p:txBody>
          <a:bodyPr wrap="square" rtlCol="0">
            <a:spAutoFit/>
          </a:bodyPr>
          <a:lstStyle/>
          <a:p>
            <a:pPr algn="ctr"/>
            <a:r>
              <a:rPr lang="it-IT" b="1" dirty="0" smtClean="0">
                <a:latin typeface="Verdana"/>
                <a:cs typeface="Verdana"/>
              </a:rPr>
              <a:t>Cristiano Ronaldo</a:t>
            </a:r>
          </a:p>
          <a:p>
            <a:pPr algn="ctr"/>
            <a:r>
              <a:rPr lang="it-IT" sz="1600" dirty="0" smtClean="0">
                <a:latin typeface="Verdana"/>
                <a:cs typeface="Verdana"/>
              </a:rPr>
              <a:t>calciatore nel Club </a:t>
            </a:r>
          </a:p>
          <a:p>
            <a:pPr algn="ctr"/>
            <a:r>
              <a:rPr lang="it-IT" sz="1600" dirty="0" smtClean="0">
                <a:latin typeface="Verdana"/>
                <a:cs typeface="Verdana"/>
              </a:rPr>
              <a:t>spagnolo del </a:t>
            </a:r>
            <a:r>
              <a:rPr lang="it-IT" sz="1600" b="1" dirty="0" smtClean="0">
                <a:latin typeface="Verdana"/>
                <a:cs typeface="Verdana"/>
              </a:rPr>
              <a:t>Real Madrid</a:t>
            </a:r>
            <a:endParaRPr lang="it-IT" sz="1600" b="1" dirty="0">
              <a:latin typeface="Verdana"/>
              <a:cs typeface="Verdana"/>
            </a:endParaRPr>
          </a:p>
        </p:txBody>
      </p:sp>
    </p:spTree>
    <p:extLst>
      <p:ext uri="{BB962C8B-B14F-4D97-AF65-F5344CB8AC3E}">
        <p14:creationId xmlns:p14="http://schemas.microsoft.com/office/powerpoint/2010/main" val="3814062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404813"/>
            <a:ext cx="9906000" cy="1143000"/>
          </a:xfrm>
          <a:prstGeom prst="rect">
            <a:avLst/>
          </a:prstGeom>
        </p:spPr>
        <p:txBody>
          <a:bodyPr/>
          <a:lstStyle/>
          <a:p>
            <a:pPr algn="ctr">
              <a:tabLst>
                <a:tab pos="4845050" algn="l"/>
              </a:tabLst>
            </a:pPr>
            <a:r>
              <a:rPr lang="it-IT" sz="6000" b="1" dirty="0" smtClean="0"/>
              <a:t>Sponsorizzazioni</a:t>
            </a:r>
            <a:endParaRPr lang="it-IT" sz="6000" b="1" dirty="0"/>
          </a:p>
        </p:txBody>
      </p:sp>
      <p:pic>
        <p:nvPicPr>
          <p:cNvPr id="92166" name="Picture 6" descr="Herbalife Fornitore Ufficiale della Federazione Italiana Nuoto."/>
          <p:cNvPicPr>
            <a:picLocks noChangeAspect="1" noChangeArrowheads="1"/>
          </p:cNvPicPr>
          <p:nvPr/>
        </p:nvPicPr>
        <p:blipFill>
          <a:blip r:embed="rId2" cstate="email"/>
          <a:srcRect/>
          <a:stretch>
            <a:fillRect/>
          </a:stretch>
        </p:blipFill>
        <p:spPr bwMode="auto">
          <a:xfrm>
            <a:off x="3440832" y="1713047"/>
            <a:ext cx="2652838" cy="1357322"/>
          </a:xfrm>
          <a:prstGeom prst="rect">
            <a:avLst/>
          </a:prstGeom>
          <a:noFill/>
        </p:spPr>
      </p:pic>
      <p:grpSp>
        <p:nvGrpSpPr>
          <p:cNvPr id="4" name="Gruppo 8"/>
          <p:cNvGrpSpPr/>
          <p:nvPr/>
        </p:nvGrpSpPr>
        <p:grpSpPr>
          <a:xfrm>
            <a:off x="6442363" y="1503435"/>
            <a:ext cx="1629221" cy="2344014"/>
            <a:chOff x="6891832" y="2630606"/>
            <a:chExt cx="2449963" cy="3829986"/>
          </a:xfrm>
        </p:grpSpPr>
        <p:pic>
          <p:nvPicPr>
            <p:cNvPr id="92168" name="Picture 8" descr="Trentino Volley"/>
            <p:cNvPicPr>
              <a:picLocks noChangeAspect="1" noChangeArrowheads="1"/>
            </p:cNvPicPr>
            <p:nvPr/>
          </p:nvPicPr>
          <p:blipFill>
            <a:blip r:embed="rId3" cstate="email"/>
            <a:srcRect/>
            <a:stretch>
              <a:fillRect/>
            </a:stretch>
          </p:blipFill>
          <p:spPr bwMode="auto">
            <a:xfrm>
              <a:off x="7122470" y="2630606"/>
              <a:ext cx="2219325" cy="3333750"/>
            </a:xfrm>
            <a:prstGeom prst="rect">
              <a:avLst/>
            </a:prstGeom>
            <a:noFill/>
          </p:spPr>
        </p:pic>
        <p:pic>
          <p:nvPicPr>
            <p:cNvPr id="92170" name="Picture 10" descr="logo_TrentinoVolley_377x66"/>
            <p:cNvPicPr>
              <a:picLocks noChangeAspect="1" noChangeArrowheads="1"/>
            </p:cNvPicPr>
            <p:nvPr/>
          </p:nvPicPr>
          <p:blipFill>
            <a:blip r:embed="rId4" cstate="email"/>
            <a:srcRect/>
            <a:stretch>
              <a:fillRect/>
            </a:stretch>
          </p:blipFill>
          <p:spPr bwMode="auto">
            <a:xfrm>
              <a:off x="6891832" y="6031686"/>
              <a:ext cx="2449963" cy="428906"/>
            </a:xfrm>
            <a:prstGeom prst="rect">
              <a:avLst/>
            </a:prstGeom>
            <a:noFill/>
          </p:spPr>
        </p:pic>
      </p:grpSp>
      <p:pic>
        <p:nvPicPr>
          <p:cNvPr id="92172" name="Picture 12" descr="Menssana Basket"/>
          <p:cNvPicPr>
            <a:picLocks noChangeAspect="1" noChangeArrowheads="1"/>
          </p:cNvPicPr>
          <p:nvPr/>
        </p:nvPicPr>
        <p:blipFill>
          <a:blip r:embed="rId5" cstate="email"/>
          <a:srcRect/>
          <a:stretch>
            <a:fillRect/>
          </a:stretch>
        </p:blipFill>
        <p:spPr bwMode="auto">
          <a:xfrm>
            <a:off x="6466903" y="4041762"/>
            <a:ext cx="1629220" cy="2230354"/>
          </a:xfrm>
          <a:prstGeom prst="rect">
            <a:avLst/>
          </a:prstGeom>
          <a:noFill/>
        </p:spPr>
      </p:pic>
      <p:pic>
        <p:nvPicPr>
          <p:cNvPr id="92174" name="Picture 14" descr="Menssana"/>
          <p:cNvPicPr>
            <a:picLocks noChangeAspect="1" noChangeArrowheads="1"/>
          </p:cNvPicPr>
          <p:nvPr/>
        </p:nvPicPr>
        <p:blipFill>
          <a:blip r:embed="rId6" cstate="email">
            <a:clrChange>
              <a:clrFrom>
                <a:srgbClr val="FFFFFF"/>
              </a:clrFrom>
              <a:clrTo>
                <a:srgbClr val="FFFFFF">
                  <a:alpha val="0"/>
                </a:srgbClr>
              </a:clrTo>
            </a:clrChange>
          </a:blip>
          <a:stretch>
            <a:fillRect/>
          </a:stretch>
        </p:blipFill>
        <p:spPr bwMode="auto">
          <a:xfrm>
            <a:off x="7977336" y="4602740"/>
            <a:ext cx="1597321" cy="1179560"/>
          </a:xfrm>
          <a:prstGeom prst="rect">
            <a:avLst/>
          </a:prstGeom>
          <a:noFill/>
          <a:ln>
            <a:noFill/>
          </a:ln>
        </p:spPr>
      </p:pic>
      <p:sp>
        <p:nvSpPr>
          <p:cNvPr id="3" name="CasellaDiTesto 2"/>
          <p:cNvSpPr txBox="1"/>
          <p:nvPr/>
        </p:nvSpPr>
        <p:spPr>
          <a:xfrm>
            <a:off x="789681" y="3970559"/>
            <a:ext cx="2363119" cy="338554"/>
          </a:xfrm>
          <a:prstGeom prst="rect">
            <a:avLst/>
          </a:prstGeom>
          <a:noFill/>
        </p:spPr>
        <p:txBody>
          <a:bodyPr wrap="square" rtlCol="0">
            <a:spAutoFit/>
          </a:bodyPr>
          <a:lstStyle/>
          <a:p>
            <a:pPr algn="ctr"/>
            <a:r>
              <a:rPr lang="it-IT" sz="1600" b="1" dirty="0" smtClean="0"/>
              <a:t>Fabio </a:t>
            </a:r>
            <a:r>
              <a:rPr lang="it-IT" sz="1600" b="1" dirty="0" err="1" smtClean="0"/>
              <a:t>Scozzoli</a:t>
            </a:r>
            <a:endParaRPr lang="it-IT" sz="1600" b="1" dirty="0"/>
          </a:p>
        </p:txBody>
      </p:sp>
      <p:sp>
        <p:nvSpPr>
          <p:cNvPr id="5" name="AutoShape 2" descr="data:image/jpeg;base64,/9j/4AAQSkZJRgABAQAAAQABAAD/2wCEAAkGBxMSEhUPEBISEA8VFQ8VFA8PEhAQDw8UFBEWFhQRFBQYHCggGBolHBQUITEhJSkrLi4uFx8zODMsNygtLisBCgoKDg0OGhAQGiwkHBwsLCwsLCwsLCwsLCwsLCwsLCwsLCwsLCwsLCwsLCwsLCwsLCwsLCwsLCwsLCwsLCwsLP/AABEIANgA6QMBIgACEQEDEQH/xAAbAAABBQEBAAAAAAAAAAAAAAAEAAECAwUGB//EAEQQAAEDAgMEBgUKAwcFAAAAAAEAAgMEEQUSIRMxQVEGImFxkdEUFVKBoQcyQlOSk7HB0vAXI1QWJDNilMLhQ0RzgqL/xAAZAQADAQEBAAAAAAAAAAAAAAAAAQIDBAX/xAAiEQEBAAIBBQEBAAMAAAAAAAAAAQIREgMTITFRQWEEkfD/2gAMAwEAAhEDEQA/AOnPyxUXKT7I8038YqLlJ9kea8M9XN5/FP6ubzVHqfXuP8Y6PlJ9keaX8ZKP2ZPsjzXh3q5vNN6ubzQNT69xPyy0fsyfZHmm/jNR+xL9lvmvD/V7eaf1e3mgan17d/Gak9iX7LfNMflmpPYl+y3zXiXq5vNP6ubzQNT69qPyzUvsS/Zb5qJ+Wel9iX7Lf1Lxf1c3ml6ubzQOM+vZ/wCM9N7Ev2WfqUX/ACz01jZkt+GjfNeNerm80/q5vNA4z69Tf8tJy2ZAc3Bzi2wQc/yp1rwMojZ3NOvxXnUsTG7t6Jj3KsUZ+PT03CJHSRNkcbucLkniTqUbZB4UQyNjb6hrdPcjjIOa5r7dWPpBrUnRqQlsqKivY3eQERSMkYCyq+bgNylUY3HuzLNkrI36h48UrKJYplcsHGb5TZa73DeCCOxDTtB0KXor5ed1Hzj3qtxWtj9FkdmG4rIW0u4wymqZJF0FCZTYaN4u5IjEcJdGMwOZvHSxb3o3BxutgaY9dveF0FZwWdgdNmfmI0b+K0a/ehFRpN60Fm0p1Wit8PTLP2z9p2pbXtQuyPM/FMYz2/FZOvUF7XtTbXtQmzPb8Utme1B6gva9qW27ULs0tmgagnbdqW27UNs0tn+9UDUE7ftTbftQ+yS2KBqCPSO1L0jtQ+xS2JQNRMS3cFswnRYsUZuFsxHRVix634nVzygjK8kncBck9iOwXpHJHII6glo3dcW1tuuUd0epgQZS3MWOGvEaKnG8Hjll2gzXP0S0nXs1WV01w34rpp605LjiN64TE8xJLpDa+4b137oxFTNjIuQ21yFykuH3IcRmB07rrNrY5ykgfITs43m30nOIClTzsvlcOsOF/wA12OHUzoTdrQQRbraXQjsJZmJZHZx7SQO5V+I1d+GVTMBs5lx++S0Q0rUgwcMGqoqABoFC9OU6Sw3aO9c1T05e6zRfd+K7XF4S9tggMGw7Z3zbyQqmWozuPlKnowwNF2t53NrouspOo5oN2ua8c9baK+rpRmDTrcXU5IRGxxJ6o3X7Ab2SjaemBgQtHfiSfgmxA6oqhgsxo7AfHVWupgd61cTJp3ao7OiW0wCnsQqmWk3HbHzDtSzD92RfoKXoKW2vIJmH7snzBE+hJ/QQjY5QJnCWcIv0EJeghHIcoFzhLOEV6CEvQQjkOUC5glmCK9BCXoIRyHKBM4SzhF+ghIUIRyHKAdtruR0cqtZRtVrYAjknKyuw6FubsX39rXwC2o6ZpNwAO3iuS6LVAZIYzoHj4hdrTjwCzvt0dPVxZmPv3MG5Z0XAcETiDruKznSljgHcfgorZvs0G66kJQN4VbJNAhp5VW08YjiFXwCwaiVF1cqy5TdSKqeU8A1SITNNkIaMEILjIblxAFuAssbHq0EimZ1nusHneGM3kK41khuAbDs3rJpANrK7e64HcAFWJdTLU8NFosLJ7qvOolxVuVbdLMqdU+UoNdn7vst8k2bu8Ah7uSzO/YTJeUyqzO/YSzOSC1Kyqu5LM79hBrU6ou79hK7kBfdK6o6yXWQF10i5U2cmLHIC7MlmVIjKsEJQF9NIQ4OG8EHwK7ufOYw+MgaA2O43C4GJll18VYDFG0uytytue4WTyk1GnSystc9WYnMHWa257dwTU21mc3M3KdLnh7lvyMgHW2jdezXwVDXtGrHB3cfyUcY35ZfGzsbBAVCizETaxVE8t9yixUy2BqChsqslN0wCRK3jRDuV85QoQlJo0WXhUB2krjuLtFsltghotCR2lXgz6vpYIwnyBK6YuWjBINCeyhmSzIBZQllChnT5kBKyVlG6e6eiPZKyZOEcbRsrJWT2T5U+3S5RGyVlLKnyJ9qlziNkrKeRLZp9nIc8Vdk4U9mnDLJ49K78lc5rwjs1pYfAJRs3EjLfcbG3JA3Csp5sjg4bwtM+nLj4Lp9S45S0RNgsWv8ANlYeV7oV2Esb8yWU/wCYustapoTLZzbi/FpVLMJe3fd3vuuK5fx6vLcUU1GRqZHu5A2spvNrq8xOGlrIapBG9RtNgV7lLPbVVPcoFyE+zSvupQMuoNF0dBGkrSErNEKY+PNaT2odseqcTlNs919yRBWr6LdUy0xbw05rWZbc2WFgAMKWQojMEs4VaQo2SfZqW3HJLbjkte1/WfOI5E+VPthyS2w5J9q/T5w2VPZLajklthyT7d+lz/h0yW2HJLbDkn279HKfCunzJtsOSbbDkjhl9HKfEsyWZNthyTbYckcMvpcp8SzJXKjtuxLangEdu/Ry/hOdZJko5oeukdl3LEkmc3VZ542X20x8x6RgGIgMyE6jd3Iz1gAvNMNrJCb3sttszzp+HksbHRjnqarercUB0H4LIq6y6Jo8CnlIuCxvtO0v3DepV+FBmjeHvuorSXbIDiVals7K1rVC0qdi0Y2oaFqLYEwdzU8UPWVjQiKdmqCqdPTq91HdGQsRkcYT0lzNZgLH6/NPNuiz/wCy59t3wXcmBR2PYq3YjjK8x9Jj5HwHmourYxqWuHuHmlTANNyNE2NSNc3qhb97Lbl7cVtxaE6AO8B5q4Vsfsu8B5rCw5vWWy2NO9XIcIIjma7cx59w80zp2jex3g3zU6WUs4XUJTmNyl3ctjt4kKhvsn3geafbt9k+A81XlHNTbbmn3ci4RVPiEbN7Xe4DzVsFS1+oafeB5rHxci+ivw+oACqdSi4RrgDknsOSHFQmfVWT7l+J4CLjknD1nsrMzg1oLnE2AGpJ7AuqwzoxI8B0zsg9huru4ncFN61i50tsCpGYLFxOnsF6xR4JEzcwd7usfEottKwatY0HmALrG9Td22x6OnmXRXoxNNZ5aY4ifnu0JH+Vp1K9HosHhgAyNBd7brFx96KDirG8yot21mMhMZx4rBxWEZjbiuge5ZVWy6mqjk6ml1VDYlvVVOs90FklqI2ohgUooboqKnQEY40ZTxaqUNOjYo7JyJtXQsRUbVWwK+MqkLLJZFIEJXHNMPHTP2IasmJajSQhawjKVcczLonHNothpcsmhPW9622OCdFUkOT7M81aXDmkJBzRPNJVsSrooFdTRGQ5Y2lx3m3AcyUc3Bqj6l/wt+KreGN85Rnc/wAczi8QBRGGxCyHxyUB5jJGcb2gg2PI24qeHVFgtJZtWrxbDYxyVNbYNURUI7BMPNTM1pH8sHM/uHD3lPPOaTjjbW10JwHI30iRv8x3zAfoMO49hP4LsQ3glGyw0CchcNrvk1NGtdOY1ZG1Sc1OBQ9oAVDiVdNqe5JrUaMG+U7rKNkW+JQLEaPYKaK6AfSXWuWqOSyRgIaQBEtgtuVzGaq9rAnIVoMxHgFNkD0c3RTzJ6TsK2J6sbAeJV205KKehs7YBzUvRwpNap2QHi2RyoqonZSjix3JD1YdlOhVxzSMmkbdy3KKgdI4MBFyd50A7Ss3DaJzjcLdhonjgVVlqcq6fBuisDOvM5szuQPUHu4q7EcIpyLBjB2tFiPBc0ylf2j3lB4rO6MBl3ZnA2NzpwuuTP8Axepbvuf9/thwyt9uooqJkLMrCBmN3udoTbcO4J8c6VxRRObG8PmykBrTfLcWuvPcQwmbqtDi7qgnrOO/mtGl6IvbHnLmEuF9biynH/Bty5ZXZ9qb3a5OcOzF7j1iSTrrcm626XE4A3Ll61vnbtULXYU9ovdp37iVlPjI3rs9OnxW5S4q4yBlmlpO+2q9Z6KYeI4s5FnSWOu8D6I/fNeHUsxaQ4bwQRx3L2/odjoq4AbBsjQA9o3d48Fnk0wkdAAnDU7U5UNCanemCZyYUlqQUyFBwTBimeFIKYCDCgKJainNUWtS0FTI1MhWqMhsLp6FUufbmedtbIHFZX9VsdrO4j557Gj81oNcA2/MeJWfE+0hBsHZWgF1rAHXqjiq8M7tThwe2XKeqMtyx3HX5wt3rXLz9Ftx2m1+5ZzG53mVuoY1zb+0eIHgtCOpBGhueAH5oyPARC+4B/fcpqEDbC37urFO1V5mXNDAeNllVM+cEBbFVTBsd+xYlJGC9dGUrnxynlrYBSkN1W0IU1JEANES1ie2VUiMrkuk7v7w29g1oaCToNXXK6fE5ixtwsDpA7PEwkAuzaX37krfw8Z+oTYnCXutI22gbwvYWWpU4jHszlkYbN4OB4LnqGBrhqxunYERLQRW/wANvuFlUyp3GMvEX9T3BYNRuW5V4ezgCPeVlTUfafFZZLkZy7ToLPIydgjcW5i0OA3OHaFyopdV3Pyf4a90zZLDZsILjy0NgoyrTGeXqoKa6g5yhtFm0EgqJUGOUrpgioFWFVoBmqxpUbJwqNIqNkiU4QDFMRwU0rIINsgCNLj3kAoWro872u1tccNAAPhqtOyVkt3exZNaDwMytDGiwHgrWMspJiUrSk0kE91XmTbRI3m+JSve2wHBZVPE5pBWlT1+dug4JgCbnKu/t79uC56FQ4i4DciYq17twWbCHeyomtdFdxG5O9PwmZ+XVuwEvZ/MeQ624AWC5PpLAYsjDfKCbPt1TpoF1mCdJoqlgLTZ25wPAo+qw5k7C1wBabi3u3rjmV29Dt46edYeOr3oiVDlggmfS3vkPVJ3kHXVXyrWXw58pq6BPZdwHMgeJXW4n0Did1myuYbDTKC0aLmHRPaBPlORrmm53Eg7h4LsukMhnip6iB7mjPHfI4i7XEAg25FOSedld+NOIxjoyacg7QPBJHzS0i2q7D5PocsDne04f/I/5WB0sqCZyy92sYDbk48V1nRaPLSR9oJ8SsM9Stunuzy2HyIE1XWt3pqqQrDZUnbsGtibH3hZWuiR2EB0VypiVoVIOSoKSZVAcJ01k90yQJVllTfVXhIEnskE6CMExUiExCDQKreVYqJCpoQkksqtsqppENftWdrSRxHR0C5BXT7BvILkujzuuV17QvRy9vNMYW23ICPB21MhY+4iaLuy6E8m37dVphnBH4Vhz253HTNlsO6+pUZZai+njvJVF0diZEYoGNiB1u0dbNbQl28rk6zpBV0RMErc4JsybdcH8130FWLlh0eOBQmJ0rJhke0OHIgH3rm27fPp5XFDI6d08huXLUkOi0sWwN0AMjLuhG++9nmFkSv0W81rw5c978t2kotsylgfdrHvcTYm7mtBcdPDxXTEwMDoI8jRFYujH/TvqCfC6y8EaNvStA+ZBK46OGpDRx7+CAjDtriLyCCbAXB1GUgELT0y9uXxyua+WZ7XBwLgGkcQBvC7vo70gp3QxsBLSGtHWabXA11XmWN0uzkczdoPw1Wtg8+VoaNSQAANbrkuW/Lt6WO49VmgaRfQ3+KzDStEjTyP5IrCY3sga2T51r25A7gqJJOuO9TYuNWNWXVMblbmVIJMCmuokphZmUc6gXKOZATB1RDSgmO1RcbkCrApXUU90yJJK6a6Ai9DSFXPchZXKacB1QQWVFyuQ+ZZ2NI8/wCj8nX8F20bl5/gclpF30EmgXoZe3mjqFpLwQLgansW4+Zjo8ouZCTcjTIOQVWG22Ytbt8VTNBlcXtO+12/mFz53ddfTw1HL9LMHqGj0mmkfmZrkJvcAbgfyWZgvS8SC0t2P3E6lt7/AAXoscrXt4ELgukvRXI51RTjebvisLHmR2qJI0uWX41Md6RQilIzNdcW0N157QzXbr2rTjo45BqPgLhBVdO1lw3cteNnlhlny8aajOk7o545wwdRhjLMxs9tt9+B0RTem7DM+R8bhG9sYABDnNLb37xquLmkKH2uqLnYmYx19BAyvrrdYROBOmjsrW/DVegYZ0cp6azo25nDc55zEd3JcR8l0V53yeywgf8Asf8AhejzSLJvj4mlc0iw6yazwe0fitGokXP4pIpq46qN6tzLmp6y+Q3sC1p95W1TTXYDxsgWCi5NmVJkUHSJpWl6iXIZ81lRJUoMbFLrZHRuWCyU3DuG5asMt0QWNDMmuqWvT51SVpcoOeq3vVJkQE3vQz3pPkQ0kilSMzlSoySIfOpW5hnRmpY8OFLU+6nnP+1dNT0FRYf3aoHfBN+lJJdfJwabWGxTs0ME9v8Awy6fBaT6KVw/wpPu3g/gkkssputsM9Rw9VFXUtSSylqZYH2zNjgneAR9IWboV2FFFJKATBO1pA0dDK1wPaCE6SJjpV6lch0tw2ZkzXQUlS+5IkMdPM4HT52jVgV2DVRvajrPdS1H6EySqXwzz81kydHaw/8AZVn+lqf0Kr+zNb/RVn+lqP0pJKae3f8AybYJURtldJT1EZJYAJIZWE2udAWrq5qOb6mX7uTySSS0qZgKmhn4QTHuik8lhYhhlSd1NUHugmP+1JJLiruKaHCql7A001S1zHfTgmaC06ixLdbarpKegna0N2E2g+qk8kySOB9xM0k/1E/3Unkq3Uk/1E/3MvkkkjgXcBy0tR/T1H3Mv6VGHDqhx1p5wO2GUfkkkjgfcajsLly22M33Unkq6ejqBoYJu/ZSeSZJHBPcHspZvqZvupPJT9Fm+pl+7k8kkk+I5svEaWoJsIJyLcIpT+SA9FqQdKeo+5mt+CSSXBXd1PTQp6edw1p5we2GUX+Ci/D5/qJvupPJJJPgXcUSYbP9RP8Acy+So9WVH9PP9zL5JJJcD7j/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4" descr="data:image/jpeg;base64,/9j/4AAQSkZJRgABAQAAAQABAAD/2wCEAAkGBxMSEhUPEBISEA8VFQ8VFA8PEhAQDw8UFBEWFhQRFBQYHCggGBolHBQUITEhJSkrLi4uFx8zODMsNygtLisBCgoKDg0OGhAQGiwkHBwsLCwsLCwsLCwsLCwsLCwsLCwsLCwsLCwsLCwsLCwsLCwsLCwsLCwsLCwsLCwsLCwsLP/AABEIANgA6QMBIgACEQEDEQH/xAAbAAABBQEBAAAAAAAAAAAAAAAEAAECAwUGB//EAEQQAAEDAgMEBgUKAwcFAAAAAAEAAgMEEQUSIRMxQVEGImFxkdEUFVKBoQcyQlOSk7HB0vAXI1QWJDNilMLhQ0RzgqL/xAAZAQADAQEBAAAAAAAAAAAAAAAAAQIDBAX/xAAiEQEBAAIBBQEBAAMAAAAAAAAAAQIREgMTITFRQWEEkfD/2gAMAwEAAhEDEQA/AOnPyxUXKT7I8038YqLlJ9kea8M9XN5/FP6ubzVHqfXuP8Y6PlJ9keaX8ZKP2ZPsjzXh3q5vNN6ubzQNT69xPyy0fsyfZHmm/jNR+xL9lvmvD/V7eaf1e3mgan17d/Gak9iX7LfNMflmpPYl+y3zXiXq5vNP6ubzQNT69qPyzUvsS/Zb5qJ+Wel9iX7Lf1Lxf1c3ml6ubzQOM+vZ/wCM9N7Ev2WfqUX/ACz01jZkt+GjfNeNerm80/q5vNA4z69Tf8tJy2ZAc3Bzi2wQc/yp1rwMojZ3NOvxXnUsTG7t6Jj3KsUZ+PT03CJHSRNkcbucLkniTqUbZB4UQyNjb6hrdPcjjIOa5r7dWPpBrUnRqQlsqKivY3eQERSMkYCyq+bgNylUY3HuzLNkrI36h48UrKJYplcsHGb5TZa73DeCCOxDTtB0KXor5ed1Hzj3qtxWtj9FkdmG4rIW0u4wymqZJF0FCZTYaN4u5IjEcJdGMwOZvHSxb3o3BxutgaY9dveF0FZwWdgdNmfmI0b+K0a/ehFRpN60Fm0p1Wit8PTLP2z9p2pbXtQuyPM/FMYz2/FZOvUF7XtTbXtQmzPb8Utme1B6gva9qW27ULs0tmgagnbdqW27UNs0tn+9UDUE7ftTbftQ+yS2KBqCPSO1L0jtQ+xS2JQNRMS3cFswnRYsUZuFsxHRVix634nVzygjK8kncBck9iOwXpHJHII6glo3dcW1tuuUd0epgQZS3MWOGvEaKnG8Hjll2gzXP0S0nXs1WV01w34rpp605LjiN64TE8xJLpDa+4b137oxFTNjIuQ21yFykuH3IcRmB07rrNrY5ykgfITs43m30nOIClTzsvlcOsOF/wA12OHUzoTdrQQRbraXQjsJZmJZHZx7SQO5V+I1d+GVTMBs5lx++S0Q0rUgwcMGqoqABoFC9OU6Sw3aO9c1T05e6zRfd+K7XF4S9tggMGw7Z3zbyQqmWozuPlKnowwNF2t53NrouspOo5oN2ua8c9baK+rpRmDTrcXU5IRGxxJ6o3X7Ab2SjaemBgQtHfiSfgmxA6oqhgsxo7AfHVWupgd61cTJp3ao7OiW0wCnsQqmWk3HbHzDtSzD92RfoKXoKW2vIJmH7snzBE+hJ/QQjY5QJnCWcIv0EJeghHIcoFzhLOEV6CEvQQjkOUC5glmCK9BCXoIRyHKBM4SzhF+ghIUIRyHKAdtruR0cqtZRtVrYAjknKyuw6FubsX39rXwC2o6ZpNwAO3iuS6LVAZIYzoHj4hdrTjwCzvt0dPVxZmPv3MG5Z0XAcETiDruKznSljgHcfgorZvs0G66kJQN4VbJNAhp5VW08YjiFXwCwaiVF1cqy5TdSKqeU8A1SITNNkIaMEILjIblxAFuAssbHq0EimZ1nusHneGM3kK41khuAbDs3rJpANrK7e64HcAFWJdTLU8NFosLJ7qvOolxVuVbdLMqdU+UoNdn7vst8k2bu8Ah7uSzO/YTJeUyqzO/YSzOSC1Kyqu5LM79hBrU6ou79hK7kBfdK6o6yXWQF10i5U2cmLHIC7MlmVIjKsEJQF9NIQ4OG8EHwK7ufOYw+MgaA2O43C4GJll18VYDFG0uytytue4WTyk1GnSystc9WYnMHWa257dwTU21mc3M3KdLnh7lvyMgHW2jdezXwVDXtGrHB3cfyUcY35ZfGzsbBAVCizETaxVE8t9yixUy2BqChsqslN0wCRK3jRDuV85QoQlJo0WXhUB2krjuLtFsltghotCR2lXgz6vpYIwnyBK6YuWjBINCeyhmSzIBZQllChnT5kBKyVlG6e6eiPZKyZOEcbRsrJWT2T5U+3S5RGyVlLKnyJ9qlziNkrKeRLZp9nIc8Vdk4U9mnDLJ49K78lc5rwjs1pYfAJRs3EjLfcbG3JA3Csp5sjg4bwtM+nLj4Lp9S45S0RNgsWv8ANlYeV7oV2Esb8yWU/wCYustapoTLZzbi/FpVLMJe3fd3vuuK5fx6vLcUU1GRqZHu5A2spvNrq8xOGlrIapBG9RtNgV7lLPbVVPcoFyE+zSvupQMuoNF0dBGkrSErNEKY+PNaT2odseqcTlNs919yRBWr6LdUy0xbw05rWZbc2WFgAMKWQojMEs4VaQo2SfZqW3HJLbjkte1/WfOI5E+VPthyS2w5J9q/T5w2VPZLajklthyT7d+lz/h0yW2HJLbDkn279HKfCunzJtsOSbbDkjhl9HKfEsyWZNthyTbYckcMvpcp8SzJXKjtuxLangEdu/Ry/hOdZJko5oeukdl3LEkmc3VZ542X20x8x6RgGIgMyE6jd3Iz1gAvNMNrJCb3sttszzp+HksbHRjnqarercUB0H4LIq6y6Jo8CnlIuCxvtO0v3DepV+FBmjeHvuorSXbIDiVals7K1rVC0qdi0Y2oaFqLYEwdzU8UPWVjQiKdmqCqdPTq91HdGQsRkcYT0lzNZgLH6/NPNuiz/wCy59t3wXcmBR2PYq3YjjK8x9Jj5HwHmourYxqWuHuHmlTANNyNE2NSNc3qhb97Lbl7cVtxaE6AO8B5q4Vsfsu8B5rCw5vWWy2NO9XIcIIjma7cx59w80zp2jex3g3zU6WUs4XUJTmNyl3ctjt4kKhvsn3geafbt9k+A81XlHNTbbmn3ci4RVPiEbN7Xe4DzVsFS1+oafeB5rHxci+ivw+oACqdSi4RrgDknsOSHFQmfVWT7l+J4CLjknD1nsrMzg1oLnE2AGpJ7AuqwzoxI8B0zsg9huru4ncFN61i50tsCpGYLFxOnsF6xR4JEzcwd7usfEottKwatY0HmALrG9Td22x6OnmXRXoxNNZ5aY4ifnu0JH+Vp1K9HosHhgAyNBd7brFx96KDirG8yot21mMhMZx4rBxWEZjbiuge5ZVWy6mqjk6ml1VDYlvVVOs90FklqI2ohgUooboqKnQEY40ZTxaqUNOjYo7JyJtXQsRUbVWwK+MqkLLJZFIEJXHNMPHTP2IasmJajSQhawjKVcczLonHNothpcsmhPW9622OCdFUkOT7M81aXDmkJBzRPNJVsSrooFdTRGQ5Y2lx3m3AcyUc3Bqj6l/wt+KreGN85Rnc/wAczi8QBRGGxCyHxyUB5jJGcb2gg2PI24qeHVFgtJZtWrxbDYxyVNbYNURUI7BMPNTM1pH8sHM/uHD3lPPOaTjjbW10JwHI30iRv8x3zAfoMO49hP4LsQ3glGyw0CchcNrvk1NGtdOY1ZG1Sc1OBQ9oAVDiVdNqe5JrUaMG+U7rKNkW+JQLEaPYKaK6AfSXWuWqOSyRgIaQBEtgtuVzGaq9rAnIVoMxHgFNkD0c3RTzJ6TsK2J6sbAeJV205KKehs7YBzUvRwpNap2QHi2RyoqonZSjix3JD1YdlOhVxzSMmkbdy3KKgdI4MBFyd50A7Ss3DaJzjcLdhonjgVVlqcq6fBuisDOvM5szuQPUHu4q7EcIpyLBjB2tFiPBc0ylf2j3lB4rO6MBl3ZnA2NzpwuuTP8Axepbvuf9/thwyt9uooqJkLMrCBmN3udoTbcO4J8c6VxRRObG8PmykBrTfLcWuvPcQwmbqtDi7qgnrOO/mtGl6IvbHnLmEuF9biynH/Bty5ZXZ9qb3a5OcOzF7j1iSTrrcm626XE4A3Ll61vnbtULXYU9ovdp37iVlPjI3rs9OnxW5S4q4yBlmlpO+2q9Z6KYeI4s5FnSWOu8D6I/fNeHUsxaQ4bwQRx3L2/odjoq4AbBsjQA9o3d48Fnk0wkdAAnDU7U5UNCanemCZyYUlqQUyFBwTBimeFIKYCDCgKJainNUWtS0FTI1MhWqMhsLp6FUufbmedtbIHFZX9VsdrO4j557Gj81oNcA2/MeJWfE+0hBsHZWgF1rAHXqjiq8M7tThwe2XKeqMtyx3HX5wt3rXLz9Ftx2m1+5ZzG53mVuoY1zb+0eIHgtCOpBGhueAH5oyPARC+4B/fcpqEDbC37urFO1V5mXNDAeNllVM+cEBbFVTBsd+xYlJGC9dGUrnxynlrYBSkN1W0IU1JEANES1ie2VUiMrkuk7v7w29g1oaCToNXXK6fE5ixtwsDpA7PEwkAuzaX37krfw8Z+oTYnCXutI22gbwvYWWpU4jHszlkYbN4OB4LnqGBrhqxunYERLQRW/wANvuFlUyp3GMvEX9T3BYNRuW5V4ezgCPeVlTUfafFZZLkZy7ToLPIydgjcW5i0OA3OHaFyopdV3Pyf4a90zZLDZsILjy0NgoyrTGeXqoKa6g5yhtFm0EgqJUGOUrpgioFWFVoBmqxpUbJwqNIqNkiU4QDFMRwU0rIINsgCNLj3kAoWro872u1tccNAAPhqtOyVkt3exZNaDwMytDGiwHgrWMspJiUrSk0kE91XmTbRI3m+JSve2wHBZVPE5pBWlT1+dug4JgCbnKu/t79uC56FQ4i4DciYq17twWbCHeyomtdFdxG5O9PwmZ+XVuwEvZ/MeQ624AWC5PpLAYsjDfKCbPt1TpoF1mCdJoqlgLTZ25wPAo+qw5k7C1wBabi3u3rjmV29Dt46edYeOr3oiVDlggmfS3vkPVJ3kHXVXyrWXw58pq6BPZdwHMgeJXW4n0Did1myuYbDTKC0aLmHRPaBPlORrmm53Eg7h4LsukMhnip6iB7mjPHfI4i7XEAg25FOSedld+NOIxjoyacg7QPBJHzS0i2q7D5PocsDne04f/I/5WB0sqCZyy92sYDbk48V1nRaPLSR9oJ8SsM9Stunuzy2HyIE1XWt3pqqQrDZUnbsGtibH3hZWuiR2EB0VypiVoVIOSoKSZVAcJ01k90yQJVllTfVXhIEnskE6CMExUiExCDQKreVYqJCpoQkksqtsqppENftWdrSRxHR0C5BXT7BvILkujzuuV17QvRy9vNMYW23ICPB21MhY+4iaLuy6E8m37dVphnBH4Vhz253HTNlsO6+pUZZai+njvJVF0diZEYoGNiB1u0dbNbQl28rk6zpBV0RMErc4JsybdcH8130FWLlh0eOBQmJ0rJhke0OHIgH3rm27fPp5XFDI6d08huXLUkOi0sWwN0AMjLuhG++9nmFkSv0W81rw5c978t2kotsylgfdrHvcTYm7mtBcdPDxXTEwMDoI8jRFYujH/TvqCfC6y8EaNvStA+ZBK46OGpDRx7+CAjDtriLyCCbAXB1GUgELT0y9uXxyua+WZ7XBwLgGkcQBvC7vo70gp3QxsBLSGtHWabXA11XmWN0uzkczdoPw1Wtg8+VoaNSQAANbrkuW/Lt6WO49VmgaRfQ3+KzDStEjTyP5IrCY3sga2T51r25A7gqJJOuO9TYuNWNWXVMblbmVIJMCmuokphZmUc6gXKOZATB1RDSgmO1RcbkCrApXUU90yJJK6a6Ai9DSFXPchZXKacB1QQWVFyuQ+ZZ2NI8/wCj8nX8F20bl5/gclpF30EmgXoZe3mjqFpLwQLgansW4+Zjo8ouZCTcjTIOQVWG22Ytbt8VTNBlcXtO+12/mFz53ddfTw1HL9LMHqGj0mmkfmZrkJvcAbgfyWZgvS8SC0t2P3E6lt7/AAXoscrXt4ELgukvRXI51RTjebvisLHmR2qJI0uWX41Md6RQilIzNdcW0N157QzXbr2rTjo45BqPgLhBVdO1lw3cteNnlhlny8aajOk7o545wwdRhjLMxs9tt9+B0RTem7DM+R8bhG9sYABDnNLb37xquLmkKH2uqLnYmYx19BAyvrrdYROBOmjsrW/DVegYZ0cp6azo25nDc55zEd3JcR8l0V53yeywgf8Asf8AhejzSLJvj4mlc0iw6yazwe0fitGokXP4pIpq46qN6tzLmp6y+Q3sC1p95W1TTXYDxsgWCi5NmVJkUHSJpWl6iXIZ81lRJUoMbFLrZHRuWCyU3DuG5asMt0QWNDMmuqWvT51SVpcoOeq3vVJkQE3vQz3pPkQ0kilSMzlSoySIfOpW5hnRmpY8OFLU+6nnP+1dNT0FRYf3aoHfBN+lJJdfJwabWGxTs0ME9v8Awy6fBaT6KVw/wpPu3g/gkkssputsM9Rw9VFXUtSSylqZYH2zNjgneAR9IWboV2FFFJKATBO1pA0dDK1wPaCE6SJjpV6lch0tw2ZkzXQUlS+5IkMdPM4HT52jVgV2DVRvajrPdS1H6EySqXwzz81kydHaw/8AZVn+lqf0Kr+zNb/RVn+lqP0pJKae3f8AybYJURtldJT1EZJYAJIZWE2udAWrq5qOb6mX7uTySSS0qZgKmhn4QTHuik8lhYhhlSd1NUHugmP+1JJLiruKaHCql7A001S1zHfTgmaC06ixLdbarpKegna0N2E2g+qk8kySOB9xM0k/1E/3Unkq3Uk/1E/3MvkkkjgXcBy0tR/T1H3Mv6VGHDqhx1p5wO2GUfkkkjgfcajsLly22M33Unkq6ejqBoYJu/ZSeSZJHBPcHspZvqZvupPJT9Fm+pl+7k8kkk+I5svEaWoJsIJyLcIpT+SA9FqQdKeo+5mt+CSSXBXd1PTQp6edw1p5we2GUX+Ci/D5/qJvupPJJJPgXcUSYbP9RP8Acy+So9WVH9PP9zL5JJJcD7j/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7034" y="4437112"/>
            <a:ext cx="1901750" cy="1762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4824" y="4431758"/>
            <a:ext cx="2604280" cy="1840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asellaDiTesto 7"/>
          <p:cNvSpPr txBox="1"/>
          <p:nvPr/>
        </p:nvSpPr>
        <p:spPr>
          <a:xfrm>
            <a:off x="3037639" y="3847449"/>
            <a:ext cx="3240360" cy="584775"/>
          </a:xfrm>
          <a:prstGeom prst="rect">
            <a:avLst/>
          </a:prstGeom>
          <a:noFill/>
        </p:spPr>
        <p:txBody>
          <a:bodyPr wrap="square" rtlCol="0">
            <a:spAutoFit/>
          </a:bodyPr>
          <a:lstStyle/>
          <a:p>
            <a:pPr algn="ctr"/>
            <a:r>
              <a:rPr lang="it-IT" sz="1600" b="1" dirty="0"/>
              <a:t>Giulia </a:t>
            </a:r>
            <a:r>
              <a:rPr lang="it-IT" sz="1600" b="1" dirty="0" smtClean="0"/>
              <a:t>Lapi </a:t>
            </a:r>
          </a:p>
          <a:p>
            <a:pPr algn="ctr"/>
            <a:r>
              <a:rPr lang="it-IT" sz="1600" b="1" dirty="0" smtClean="0"/>
              <a:t>Mariangela </a:t>
            </a:r>
            <a:r>
              <a:rPr lang="it-IT" sz="1600" b="1" dirty="0" err="1"/>
              <a:t>Perrupato</a:t>
            </a:r>
            <a:endParaRPr lang="it-IT" sz="1600" b="1" dirty="0"/>
          </a:p>
        </p:txBody>
      </p:sp>
      <p:pic>
        <p:nvPicPr>
          <p:cNvPr id="17" name="Picture 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776536" y="1713047"/>
            <a:ext cx="2484325" cy="1357322"/>
          </a:xfrm>
          <a:prstGeom prst="rect">
            <a:avLst/>
          </a:prstGeom>
          <a:noFill/>
          <a:ln w="9525">
            <a:noFill/>
            <a:miter lim="800000"/>
            <a:headEnd/>
            <a:tailEnd/>
          </a:ln>
        </p:spPr>
      </p:pic>
    </p:spTree>
    <p:extLst>
      <p:ext uri="{BB962C8B-B14F-4D97-AF65-F5344CB8AC3E}">
        <p14:creationId xmlns:p14="http://schemas.microsoft.com/office/powerpoint/2010/main" val="23024760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p:nvPr/>
        </p:nvSpPr>
        <p:spPr bwMode="auto">
          <a:xfrm>
            <a:off x="0" y="533400"/>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3300" b="1" dirty="0" smtClean="0">
                <a:solidFill>
                  <a:schemeClr val="bg1"/>
                </a:solidFill>
                <a:cs typeface="Arial" pitchFamily="34" charset="0"/>
              </a:rPr>
              <a:t>Passiamo ora ad alcune testimonianze</a:t>
            </a:r>
            <a:endParaRPr lang="it-IT" sz="3300" b="1" dirty="0">
              <a:solidFill>
                <a:schemeClr val="bg1"/>
              </a:solidFill>
              <a:cs typeface="Arial" pitchFamily="34" charset="0"/>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713" y="2071539"/>
            <a:ext cx="3649960" cy="3649960"/>
          </a:xfrm>
          <a:prstGeom prst="rect">
            <a:avLst/>
          </a:prstGeom>
        </p:spPr>
      </p:pic>
      <p:pic>
        <p:nvPicPr>
          <p:cNvPr id="4" name="Picture 2" descr="C:\Documents and Settings\Utente\Impostazioni locali\Temporary Internet Files\Content.IE5\N24770J0\MC900441716[1].png"/>
          <p:cNvPicPr>
            <a:picLocks noChangeAspect="1" noChangeArrowheads="1"/>
          </p:cNvPicPr>
          <p:nvPr/>
        </p:nvPicPr>
        <p:blipFill>
          <a:blip r:embed="rId4" cstate="print"/>
          <a:srcRect/>
          <a:stretch>
            <a:fillRect/>
          </a:stretch>
        </p:blipFill>
        <p:spPr bwMode="auto">
          <a:xfrm rot="1957372">
            <a:off x="3046591" y="1259198"/>
            <a:ext cx="1210816" cy="1117676"/>
          </a:xfrm>
          <a:prstGeom prst="rect">
            <a:avLst/>
          </a:prstGeom>
          <a:noFill/>
        </p:spPr>
      </p:pic>
      <p:sp>
        <p:nvSpPr>
          <p:cNvPr id="5" name="Segnaposto contenuto 2"/>
          <p:cNvSpPr txBox="1">
            <a:spLocks/>
          </p:cNvSpPr>
          <p:nvPr/>
        </p:nvSpPr>
        <p:spPr bwMode="auto">
          <a:xfrm>
            <a:off x="4520952" y="1603487"/>
            <a:ext cx="4968552" cy="4586064"/>
          </a:xfrm>
          <a:prstGeom prst="rect">
            <a:avLst/>
          </a:prstGeom>
          <a:noFill/>
          <a:ln>
            <a:miter lim="800000"/>
            <a:headEnd/>
            <a:tailEnd/>
          </a:ln>
        </p:spPr>
        <p:txBody>
          <a:bodyPr vert="horz" wrap="square" lIns="64291" tIns="32146" rIns="64291" bIns="32146" numCol="1" anchor="t" anchorCtr="0" compatLnSpc="1">
            <a:prstTxWarp prst="textNoShape">
              <a:avLst/>
            </a:prstTxWarp>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it-IT" sz="3600" b="1" dirty="0" smtClean="0">
              <a:latin typeface="Arial" panose="020B0604020202020204" pitchFamily="34" charset="0"/>
              <a:cs typeface="Arial" panose="020B0604020202020204" pitchFamily="34" charset="0"/>
            </a:endParaRPr>
          </a:p>
          <a:p>
            <a:pPr algn="ctr"/>
            <a:r>
              <a:rPr lang="it-IT" sz="3600" b="1" dirty="0" smtClean="0">
                <a:latin typeface="Bell MT" panose="02020503060305020303" pitchFamily="18" charset="0"/>
                <a:cs typeface="Arial" panose="020B0604020202020204" pitchFamily="34" charset="0"/>
              </a:rPr>
              <a:t>Le testimonianze riportate riguardano le persone rappresentate e non garantiscono la ripetitività del risultato. </a:t>
            </a:r>
          </a:p>
          <a:p>
            <a:pPr marL="0" indent="0" algn="ctr">
              <a:buFont typeface="Arial"/>
              <a:buNone/>
            </a:pPr>
            <a:endParaRPr lang="it-IT" sz="3600" b="1" dirty="0" smtClean="0">
              <a:latin typeface="Bell MT" panose="02020503060305020303" pitchFamily="18" charset="0"/>
              <a:cs typeface="Arial" panose="020B0604020202020204" pitchFamily="34" charset="0"/>
            </a:endParaRPr>
          </a:p>
          <a:p>
            <a:pPr algn="ctr"/>
            <a:r>
              <a:rPr lang="it-IT" sz="3600" b="1" dirty="0" smtClean="0">
                <a:latin typeface="Bell MT" panose="02020503060305020303" pitchFamily="18" charset="0"/>
                <a:cs typeface="Arial" panose="020B0604020202020204" pitchFamily="34" charset="0"/>
              </a:rPr>
              <a:t>Tempi e peso perso variano da persona a persona in base a fattori soggettivi. Una dieta ipocalorica bilanciata va abbinata a stili di vita e attività fisica adeguata.</a:t>
            </a:r>
            <a:endParaRPr lang="it-IT" sz="3600" b="1" dirty="0">
              <a:latin typeface="Bell MT" panose="02020503060305020303" pitchFamily="18" charset="0"/>
              <a:cs typeface="Arial" panose="020B0604020202020204" pitchFamily="34" charset="0"/>
            </a:endParaRPr>
          </a:p>
        </p:txBody>
      </p:sp>
    </p:spTree>
    <p:extLst>
      <p:ext uri="{BB962C8B-B14F-4D97-AF65-F5344CB8AC3E}">
        <p14:creationId xmlns:p14="http://schemas.microsoft.com/office/powerpoint/2010/main" val="3924068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1708818075"/>
              </p:ext>
            </p:extLst>
          </p:nvPr>
        </p:nvGraphicFramePr>
        <p:xfrm>
          <a:off x="3152800" y="1340768"/>
          <a:ext cx="3672408" cy="4392488"/>
        </p:xfrm>
        <a:graphic>
          <a:graphicData uri="http://schemas.openxmlformats.org/drawingml/2006/table">
            <a:tbl>
              <a:tblPr firstRow="1" bandRow="1">
                <a:tableStyleId>{5C22544A-7EE6-4342-B048-85BDC9FD1C3A}</a:tableStyleId>
              </a:tblPr>
              <a:tblGrid>
                <a:gridCol w="3672408"/>
              </a:tblGrid>
              <a:tr h="4392488">
                <a:tc>
                  <a:txBody>
                    <a:bodyPr/>
                    <a:lstStyle/>
                    <a:p>
                      <a:pPr>
                        <a:lnSpc>
                          <a:spcPct val="150000"/>
                        </a:lnSpc>
                      </a:pPr>
                      <a:r>
                        <a:rPr lang="it-IT" sz="1600" b="0" dirty="0" smtClean="0">
                          <a:latin typeface="+mn-lt"/>
                          <a:ea typeface="Verdana" pitchFamily="34" charset="0"/>
                          <a:cs typeface="Verdana" pitchFamily="34" charset="0"/>
                        </a:rPr>
                        <a:t>2 anni fa, per esigenze sportive e di energia ho iniziato ad utilizzare costantemente i prodotti Herbalife. </a:t>
                      </a:r>
                    </a:p>
                    <a:p>
                      <a:pPr>
                        <a:lnSpc>
                          <a:spcPct val="150000"/>
                        </a:lnSpc>
                      </a:pPr>
                      <a:r>
                        <a:rPr lang="it-IT" sz="1600" b="0" dirty="0" smtClean="0">
                          <a:latin typeface="+mn-lt"/>
                          <a:ea typeface="Verdana" pitchFamily="34" charset="0"/>
                          <a:cs typeface="Verdana" pitchFamily="34" charset="0"/>
                        </a:rPr>
                        <a:t>Dopo alcune settimane la forma atletica è ritornata competitiva in ciò che era</a:t>
                      </a:r>
                      <a:r>
                        <a:rPr lang="it-IT" sz="1600" b="0" baseline="0" dirty="0" smtClean="0">
                          <a:latin typeface="+mn-lt"/>
                          <a:ea typeface="Verdana" pitchFamily="34" charset="0"/>
                          <a:cs typeface="Verdana" pitchFamily="34" charset="0"/>
                        </a:rPr>
                        <a:t> il mio passato tennistico, di conseguenza anche </a:t>
                      </a:r>
                      <a:r>
                        <a:rPr lang="it-IT" sz="1600" b="0" dirty="0" smtClean="0">
                          <a:latin typeface="+mn-lt"/>
                          <a:ea typeface="Verdana" pitchFamily="34" charset="0"/>
                          <a:cs typeface="Verdana" pitchFamily="34" charset="0"/>
                        </a:rPr>
                        <a:t>il benessere generale è molto migliorato. </a:t>
                      </a:r>
                    </a:p>
                    <a:p>
                      <a:pPr>
                        <a:lnSpc>
                          <a:spcPct val="150000"/>
                        </a:lnSpc>
                      </a:pPr>
                      <a:r>
                        <a:rPr lang="it-IT" sz="1600" b="0" dirty="0" smtClean="0">
                          <a:latin typeface="+mn-lt"/>
                          <a:ea typeface="Verdana" pitchFamily="34" charset="0"/>
                          <a:cs typeface="Verdana" pitchFamily="34" charset="0"/>
                        </a:rPr>
                        <a:t>Buone ragioni quindi per decidere di iniziare anche l’attività Herbalife prevalentemente usando internet e ottenendo buoni risultati economici!</a:t>
                      </a:r>
                      <a:endParaRPr lang="it-IT" sz="2000" b="0" dirty="0">
                        <a:latin typeface="+mn-lt"/>
                      </a:endParaRPr>
                    </a:p>
                  </a:txBody>
                  <a:tcPr>
                    <a:solidFill>
                      <a:srgbClr val="92D050"/>
                    </a:solidFill>
                  </a:tcPr>
                </a:tc>
              </a:tr>
            </a:tbl>
          </a:graphicData>
        </a:graphic>
      </p:graphicFrame>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80" y="1340768"/>
            <a:ext cx="2687350" cy="2006711"/>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3541" y="1340768"/>
            <a:ext cx="2682768" cy="2006711"/>
          </a:xfrm>
          <a:prstGeom prst="rect">
            <a:avLst/>
          </a:prstGeom>
        </p:spPr>
      </p:pic>
      <p:sp>
        <p:nvSpPr>
          <p:cNvPr id="7" name="Rectangle 8"/>
          <p:cNvSpPr/>
          <p:nvPr/>
        </p:nvSpPr>
        <p:spPr bwMode="auto">
          <a:xfrm>
            <a:off x="0" y="493043"/>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GB" sz="4000" i="1" dirty="0" err="1" smtClean="0">
                <a:solidFill>
                  <a:schemeClr val="bg1"/>
                </a:solidFill>
                <a:latin typeface="Bell MT" pitchFamily="18" charset="0"/>
              </a:rPr>
              <a:t>Piero</a:t>
            </a:r>
            <a:r>
              <a:rPr lang="en-GB" sz="4000" i="1" dirty="0" smtClean="0">
                <a:solidFill>
                  <a:schemeClr val="bg1"/>
                </a:solidFill>
                <a:latin typeface="Bell MT" pitchFamily="18" charset="0"/>
              </a:rPr>
              <a:t> De Marco</a:t>
            </a:r>
            <a:r>
              <a:rPr lang="en-GB" sz="4000" i="1" dirty="0" smtClean="0">
                <a:solidFill>
                  <a:schemeClr val="bg1"/>
                </a:solidFill>
                <a:latin typeface="Bell MT" pitchFamily="-84" charset="0"/>
              </a:rPr>
              <a:t>, Cosenza</a:t>
            </a:r>
            <a:endParaRPr lang="it-IT" sz="4000" b="1" dirty="0">
              <a:solidFill>
                <a:schemeClr val="bg1"/>
              </a:solidFill>
              <a:latin typeface="Bell MT" pitchFamily="-84" charset="0"/>
              <a:cs typeface="Arial" charset="0"/>
            </a:endParaRPr>
          </a:p>
        </p:txBody>
      </p:sp>
    </p:spTree>
    <p:extLst>
      <p:ext uri="{BB962C8B-B14F-4D97-AF65-F5344CB8AC3E}">
        <p14:creationId xmlns:p14="http://schemas.microsoft.com/office/powerpoint/2010/main" val="326325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4266" y="450892"/>
            <a:ext cx="9901733" cy="60184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US" sz="4000" b="1" dirty="0" err="1" smtClean="0">
                <a:solidFill>
                  <a:schemeClr val="bg1"/>
                </a:solidFill>
              </a:rPr>
              <a:t>Gli</a:t>
            </a:r>
            <a:r>
              <a:rPr lang="en-US" sz="4000" b="1" dirty="0" smtClean="0">
                <a:solidFill>
                  <a:schemeClr val="bg1"/>
                </a:solidFill>
              </a:rPr>
              <a:t> </a:t>
            </a:r>
            <a:r>
              <a:rPr lang="en-US" sz="4000" b="1" dirty="0" err="1">
                <a:solidFill>
                  <a:schemeClr val="bg1"/>
                </a:solidFill>
              </a:rPr>
              <a:t>a</a:t>
            </a:r>
            <a:r>
              <a:rPr lang="en-US" sz="4000" b="1" dirty="0" err="1" smtClean="0">
                <a:solidFill>
                  <a:schemeClr val="bg1"/>
                </a:solidFill>
              </a:rPr>
              <a:t>rgomenti</a:t>
            </a:r>
            <a:r>
              <a:rPr lang="en-US" sz="4000" b="1" dirty="0" smtClean="0">
                <a:solidFill>
                  <a:schemeClr val="bg1"/>
                </a:solidFill>
              </a:rPr>
              <a:t> </a:t>
            </a:r>
            <a:r>
              <a:rPr lang="en-US" sz="4000" b="1" dirty="0" err="1" smtClean="0">
                <a:solidFill>
                  <a:schemeClr val="bg1"/>
                </a:solidFill>
              </a:rPr>
              <a:t>che</a:t>
            </a:r>
            <a:r>
              <a:rPr lang="en-US" sz="4000" b="1" dirty="0" smtClean="0">
                <a:solidFill>
                  <a:schemeClr val="bg1"/>
                </a:solidFill>
              </a:rPr>
              <a:t> </a:t>
            </a:r>
            <a:r>
              <a:rPr lang="en-US" sz="4000" b="1" dirty="0" err="1" smtClean="0">
                <a:solidFill>
                  <a:schemeClr val="bg1"/>
                </a:solidFill>
              </a:rPr>
              <a:t>tratteremo</a:t>
            </a:r>
            <a:endParaRPr lang="en-US" sz="4000" b="1" dirty="0">
              <a:solidFill>
                <a:schemeClr val="bg1"/>
              </a:solidFill>
            </a:endParaRPr>
          </a:p>
        </p:txBody>
      </p:sp>
      <p:sp>
        <p:nvSpPr>
          <p:cNvPr id="4" name="CasellaDiTesto 3"/>
          <p:cNvSpPr txBox="1"/>
          <p:nvPr/>
        </p:nvSpPr>
        <p:spPr>
          <a:xfrm>
            <a:off x="632521" y="1148108"/>
            <a:ext cx="5976664" cy="2169825"/>
          </a:xfrm>
          <a:prstGeom prst="rect">
            <a:avLst/>
          </a:prstGeom>
          <a:noFill/>
        </p:spPr>
        <p:txBody>
          <a:bodyPr wrap="square" rtlCol="0">
            <a:spAutoFit/>
          </a:bodyPr>
          <a:lstStyle/>
          <a:p>
            <a:pPr marL="457200" indent="-457200">
              <a:lnSpc>
                <a:spcPct val="150000"/>
              </a:lnSpc>
              <a:buSzPct val="130000"/>
              <a:buFont typeface="+mj-lt"/>
              <a:buAutoNum type="arabicPeriod"/>
              <a:defRPr/>
            </a:pPr>
            <a:r>
              <a:rPr lang="en-US" sz="2400" dirty="0" smtClean="0">
                <a:latin typeface="Verdana" pitchFamily="34" charset="0"/>
                <a:ea typeface="Verdana" pitchFamily="34" charset="0"/>
                <a:cs typeface="Verdana" pitchFamily="34" charset="0"/>
              </a:rPr>
              <a:t> </a:t>
            </a:r>
            <a:r>
              <a:rPr lang="en-US" sz="2200" dirty="0" err="1" smtClean="0">
                <a:latin typeface="Verdana" pitchFamily="34" charset="0"/>
                <a:ea typeface="Verdana" pitchFamily="34" charset="0"/>
                <a:cs typeface="Verdana" pitchFamily="34" charset="0"/>
              </a:rPr>
              <a:t>Lavoro</a:t>
            </a:r>
            <a:r>
              <a:rPr lang="en-US" sz="2200" dirty="0" smtClean="0">
                <a:latin typeface="Verdana" pitchFamily="34" charset="0"/>
                <a:ea typeface="Verdana" pitchFamily="34" charset="0"/>
                <a:cs typeface="Verdana" pitchFamily="34" charset="0"/>
              </a:rPr>
              <a:t> da Casa e </a:t>
            </a:r>
            <a:r>
              <a:rPr lang="en-US" sz="2200" dirty="0" err="1" smtClean="0">
                <a:latin typeface="Verdana" pitchFamily="34" charset="0"/>
                <a:ea typeface="Verdana" pitchFamily="34" charset="0"/>
                <a:cs typeface="Verdana" pitchFamily="34" charset="0"/>
              </a:rPr>
              <a:t>Vantaggi</a:t>
            </a:r>
            <a:r>
              <a:rPr lang="en-US" sz="2200" dirty="0" smtClean="0">
                <a:latin typeface="Verdana" pitchFamily="34" charset="0"/>
                <a:ea typeface="Verdana" pitchFamily="34" charset="0"/>
                <a:cs typeface="Verdana" pitchFamily="34" charset="0"/>
              </a:rPr>
              <a:t>.</a:t>
            </a:r>
          </a:p>
          <a:p>
            <a:pPr marL="457200" indent="-457200">
              <a:lnSpc>
                <a:spcPct val="150000"/>
              </a:lnSpc>
              <a:buSzPct val="130000"/>
              <a:buFont typeface="+mj-lt"/>
              <a:buAutoNum type="arabicPeriod"/>
              <a:defRPr/>
            </a:pPr>
            <a:r>
              <a:rPr lang="en-US" sz="2200" dirty="0" smtClean="0">
                <a:latin typeface="Verdana" pitchFamily="34" charset="0"/>
                <a:ea typeface="Verdana" pitchFamily="34" charset="0"/>
                <a:cs typeface="Verdana" pitchFamily="34" charset="0"/>
              </a:rPr>
              <a:t> L’Azienda   </a:t>
            </a:r>
            <a:r>
              <a:rPr lang="en-US" sz="2200" dirty="0" smtClean="0">
                <a:latin typeface="Verdana" pitchFamily="34" charset="0"/>
                <a:ea typeface="Verdana" pitchFamily="34" charset="0"/>
                <a:cs typeface="Verdana" pitchFamily="34" charset="0"/>
                <a:sym typeface="Wingdings"/>
              </a:rPr>
              <a:t>   I</a:t>
            </a:r>
            <a:r>
              <a:rPr lang="en-US" sz="2200" dirty="0" smtClean="0">
                <a:latin typeface="Verdana" pitchFamily="34" charset="0"/>
                <a:ea typeface="Verdana" pitchFamily="34" charset="0"/>
                <a:cs typeface="Verdana" pitchFamily="34" charset="0"/>
              </a:rPr>
              <a:t>l Settore.</a:t>
            </a:r>
          </a:p>
          <a:p>
            <a:pPr marL="457200" indent="-457200">
              <a:lnSpc>
                <a:spcPct val="150000"/>
              </a:lnSpc>
              <a:buSzPct val="130000"/>
              <a:buFont typeface="+mj-lt"/>
              <a:buAutoNum type="arabicPeriod"/>
              <a:defRPr/>
            </a:pPr>
            <a:r>
              <a:rPr lang="en-US" sz="2200" dirty="0" smtClean="0">
                <a:latin typeface="Verdana" pitchFamily="34" charset="0"/>
                <a:ea typeface="Verdana" pitchFamily="34" charset="0"/>
                <a:cs typeface="Verdana" pitchFamily="34" charset="0"/>
              </a:rPr>
              <a:t> I </a:t>
            </a:r>
            <a:r>
              <a:rPr lang="en-US" sz="2200" dirty="0" err="1" smtClean="0">
                <a:latin typeface="Verdana" pitchFamily="34" charset="0"/>
                <a:ea typeface="Verdana" pitchFamily="34" charset="0"/>
                <a:cs typeface="Verdana" pitchFamily="34" charset="0"/>
              </a:rPr>
              <a:t>Prodotti</a:t>
            </a:r>
            <a:r>
              <a:rPr lang="en-US" sz="2200" dirty="0" smtClean="0">
                <a:latin typeface="Verdana" pitchFamily="34" charset="0"/>
                <a:ea typeface="Verdana" pitchFamily="34" charset="0"/>
                <a:cs typeface="Verdana" pitchFamily="34" charset="0"/>
              </a:rPr>
              <a:t>   </a:t>
            </a:r>
            <a:r>
              <a:rPr lang="en-US" sz="2200" dirty="0" smtClean="0">
                <a:latin typeface="Verdana" pitchFamily="34" charset="0"/>
                <a:ea typeface="Verdana" pitchFamily="34" charset="0"/>
                <a:cs typeface="Verdana" pitchFamily="34" charset="0"/>
                <a:sym typeface="Wingdings"/>
              </a:rPr>
              <a:t>   </a:t>
            </a:r>
            <a:r>
              <a:rPr lang="en-US" sz="2200" dirty="0" err="1" smtClean="0">
                <a:latin typeface="Verdana" pitchFamily="34" charset="0"/>
                <a:ea typeface="Verdana" pitchFamily="34" charset="0"/>
                <a:cs typeface="Verdana" pitchFamily="34" charset="0"/>
              </a:rPr>
              <a:t>Sistema</a:t>
            </a:r>
            <a:r>
              <a:rPr lang="en-US" sz="2200" dirty="0" smtClean="0">
                <a:latin typeface="Verdana" pitchFamily="34" charset="0"/>
                <a:ea typeface="Verdana" pitchFamily="34" charset="0"/>
                <a:cs typeface="Verdana" pitchFamily="34" charset="0"/>
              </a:rPr>
              <a:t> </a:t>
            </a:r>
            <a:r>
              <a:rPr lang="en-US" sz="2200" dirty="0" err="1" smtClean="0">
                <a:latin typeface="Verdana" pitchFamily="34" charset="0"/>
                <a:ea typeface="Verdana" pitchFamily="34" charset="0"/>
                <a:cs typeface="Verdana" pitchFamily="34" charset="0"/>
              </a:rPr>
              <a:t>di</a:t>
            </a:r>
            <a:r>
              <a:rPr lang="en-US" sz="2200" dirty="0" smtClean="0">
                <a:latin typeface="Verdana" pitchFamily="34" charset="0"/>
                <a:ea typeface="Verdana" pitchFamily="34" charset="0"/>
                <a:cs typeface="Verdana" pitchFamily="34" charset="0"/>
              </a:rPr>
              <a:t> </a:t>
            </a:r>
            <a:r>
              <a:rPr lang="en-US" sz="2200" dirty="0" err="1" smtClean="0">
                <a:latin typeface="Verdana" pitchFamily="34" charset="0"/>
                <a:ea typeface="Verdana" pitchFamily="34" charset="0"/>
                <a:cs typeface="Verdana" pitchFamily="34" charset="0"/>
              </a:rPr>
              <a:t>Guadagno</a:t>
            </a:r>
            <a:r>
              <a:rPr lang="en-US" sz="2200" dirty="0" smtClean="0">
                <a:latin typeface="Verdana" pitchFamily="34" charset="0"/>
                <a:ea typeface="Verdana" pitchFamily="34" charset="0"/>
                <a:cs typeface="Verdana" pitchFamily="34" charset="0"/>
              </a:rPr>
              <a:t>.</a:t>
            </a:r>
          </a:p>
          <a:p>
            <a:pPr marL="457200" indent="-457200">
              <a:lnSpc>
                <a:spcPct val="150000"/>
              </a:lnSpc>
              <a:buSzPct val="130000"/>
              <a:buFont typeface="+mj-lt"/>
              <a:buAutoNum type="arabicPeriod"/>
              <a:defRPr/>
            </a:pPr>
            <a:r>
              <a:rPr lang="en-US" sz="2200" dirty="0" smtClean="0">
                <a:latin typeface="Verdana" pitchFamily="34" charset="0"/>
                <a:ea typeface="Verdana" pitchFamily="34" charset="0"/>
                <a:cs typeface="Verdana" pitchFamily="34" charset="0"/>
              </a:rPr>
              <a:t> </a:t>
            </a:r>
            <a:r>
              <a:rPr lang="en-US" sz="2200" dirty="0" err="1" smtClean="0">
                <a:latin typeface="Verdana" pitchFamily="34" charset="0"/>
                <a:ea typeface="Verdana" pitchFamily="34" charset="0"/>
                <a:cs typeface="Verdana" pitchFamily="34" charset="0"/>
              </a:rPr>
              <a:t>Cosa</a:t>
            </a:r>
            <a:r>
              <a:rPr lang="en-US" sz="2200" dirty="0" smtClean="0">
                <a:latin typeface="Verdana" pitchFamily="34" charset="0"/>
                <a:ea typeface="Verdana" pitchFamily="34" charset="0"/>
                <a:cs typeface="Verdana" pitchFamily="34" charset="0"/>
              </a:rPr>
              <a:t> fare per </a:t>
            </a:r>
            <a:r>
              <a:rPr lang="en-US" sz="2200" dirty="0" err="1" smtClean="0">
                <a:latin typeface="Verdana" pitchFamily="34" charset="0"/>
                <a:ea typeface="Verdana" pitchFamily="34" charset="0"/>
                <a:cs typeface="Verdana" pitchFamily="34" charset="0"/>
              </a:rPr>
              <a:t>avviare</a:t>
            </a:r>
            <a:r>
              <a:rPr lang="en-US" sz="2200" dirty="0" smtClean="0">
                <a:latin typeface="Verdana" pitchFamily="34" charset="0"/>
                <a:ea typeface="Verdana" pitchFamily="34" charset="0"/>
                <a:cs typeface="Verdana" pitchFamily="34" charset="0"/>
              </a:rPr>
              <a:t> </a:t>
            </a:r>
            <a:r>
              <a:rPr lang="en-US" sz="2200" dirty="0" err="1" smtClean="0">
                <a:latin typeface="Verdana" pitchFamily="34" charset="0"/>
                <a:ea typeface="Verdana" pitchFamily="34" charset="0"/>
                <a:cs typeface="Verdana" pitchFamily="34" charset="0"/>
              </a:rPr>
              <a:t>l’attività</a:t>
            </a:r>
            <a:r>
              <a:rPr lang="en-US" sz="2200" dirty="0" smtClean="0">
                <a:latin typeface="Verdana" pitchFamily="34" charset="0"/>
                <a:ea typeface="Verdana" pitchFamily="34" charset="0"/>
                <a:cs typeface="Verdana" pitchFamily="34" charset="0"/>
              </a:rPr>
              <a:t>.</a:t>
            </a:r>
          </a:p>
        </p:txBody>
      </p:sp>
      <p:sp>
        <p:nvSpPr>
          <p:cNvPr id="5" name="CasellaDiTesto 4"/>
          <p:cNvSpPr txBox="1"/>
          <p:nvPr/>
        </p:nvSpPr>
        <p:spPr>
          <a:xfrm>
            <a:off x="416496" y="3314015"/>
            <a:ext cx="9042708" cy="3023905"/>
          </a:xfrm>
          <a:prstGeom prst="rect">
            <a:avLst/>
          </a:prstGeom>
          <a:noFill/>
        </p:spPr>
        <p:txBody>
          <a:bodyPr wrap="square" rtlCol="0">
            <a:spAutoFit/>
          </a:bodyPr>
          <a:lstStyle/>
          <a:p>
            <a:pPr>
              <a:lnSpc>
                <a:spcPct val="150000"/>
              </a:lnSpc>
              <a:buFont typeface="Wingdings" pitchFamily="2" charset="2"/>
              <a:buChar char="ü"/>
            </a:pPr>
            <a:r>
              <a:rPr lang="it-IT" sz="2200" dirty="0" smtClean="0">
                <a:latin typeface="+mj-lt"/>
              </a:rPr>
              <a:t> </a:t>
            </a:r>
            <a:r>
              <a:rPr lang="it-IT" sz="2100" dirty="0" smtClean="0">
                <a:latin typeface="Verdana" pitchFamily="34" charset="0"/>
                <a:ea typeface="Verdana" pitchFamily="34" charset="0"/>
                <a:cs typeface="Verdana" pitchFamily="34" charset="0"/>
              </a:rPr>
              <a:t>Prestate attenzione – prendete appunti - evitate di distrarvi (spegnete telefonini, TV, ecc.).</a:t>
            </a:r>
          </a:p>
          <a:p>
            <a:pPr>
              <a:lnSpc>
                <a:spcPct val="150000"/>
              </a:lnSpc>
              <a:buFont typeface="Wingdings" pitchFamily="2" charset="2"/>
              <a:buChar char="ü"/>
            </a:pPr>
            <a:r>
              <a:rPr lang="it-IT" sz="2100" dirty="0" smtClean="0">
                <a:latin typeface="Verdana" pitchFamily="34" charset="0"/>
                <a:ea typeface="Verdana" pitchFamily="34" charset="0"/>
                <a:cs typeface="Verdana" pitchFamily="34" charset="0"/>
              </a:rPr>
              <a:t> Verranno fornite tutte le informazioni necessarie per valutare l’opportunità.</a:t>
            </a:r>
          </a:p>
          <a:p>
            <a:pPr>
              <a:lnSpc>
                <a:spcPct val="150000"/>
              </a:lnSpc>
              <a:buFont typeface="Wingdings" pitchFamily="2" charset="2"/>
              <a:buChar char="ü"/>
            </a:pPr>
            <a:r>
              <a:rPr lang="it-IT" sz="2100" dirty="0" smtClean="0">
                <a:latin typeface="Verdana" pitchFamily="34" charset="0"/>
                <a:ea typeface="Verdana" pitchFamily="34" charset="0"/>
                <a:cs typeface="Verdana" pitchFamily="34" charset="0"/>
              </a:rPr>
              <a:t> Terminata la presentazione, la persona che vi ha invitato risponderà ad eventuali domande.</a:t>
            </a:r>
            <a:endParaRPr lang="it-IT" sz="2100" dirty="0">
              <a:latin typeface="Bell MT" pitchFamily="18" charset="0"/>
            </a:endParaRPr>
          </a:p>
        </p:txBody>
      </p:sp>
      <p:pic>
        <p:nvPicPr>
          <p:cNvPr id="6" name="Picture 2" descr="https://encrypted-tbn0.gstatic.com/images?q=tbn:ANd9GcRzLjx_jim_6AzNn3rVicF9ooMsaosNAbch-x_kcEXE-hNHWysnOg"/>
          <p:cNvPicPr>
            <a:picLocks noChangeAspect="1" noChangeArrowheads="1"/>
          </p:cNvPicPr>
          <p:nvPr/>
        </p:nvPicPr>
        <p:blipFill>
          <a:blip r:embed="rId3" cstate="print"/>
          <a:srcRect/>
          <a:stretch>
            <a:fillRect/>
          </a:stretch>
        </p:blipFill>
        <p:spPr bwMode="auto">
          <a:xfrm>
            <a:off x="6897216" y="1508089"/>
            <a:ext cx="2561988" cy="17048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915928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1420519961"/>
              </p:ext>
            </p:extLst>
          </p:nvPr>
        </p:nvGraphicFramePr>
        <p:xfrm>
          <a:off x="3224808" y="1268760"/>
          <a:ext cx="3456384" cy="4320480"/>
        </p:xfrm>
        <a:graphic>
          <a:graphicData uri="http://schemas.openxmlformats.org/drawingml/2006/table">
            <a:tbl>
              <a:tblPr firstRow="1" bandRow="1">
                <a:tableStyleId>{5C22544A-7EE6-4342-B048-85BDC9FD1C3A}</a:tableStyleId>
              </a:tblPr>
              <a:tblGrid>
                <a:gridCol w="3456384"/>
              </a:tblGrid>
              <a:tr h="4320480">
                <a:tc>
                  <a:txBody>
                    <a:bodyPr/>
                    <a:lstStyle/>
                    <a:p>
                      <a:pPr>
                        <a:lnSpc>
                          <a:spcPct val="150000"/>
                        </a:lnSpc>
                      </a:pPr>
                      <a:r>
                        <a:rPr lang="en-US" sz="1600" b="0" dirty="0" smtClean="0">
                          <a:latin typeface="+mn-lt"/>
                        </a:rPr>
                        <a:t>…</a:t>
                      </a:r>
                      <a:r>
                        <a:rPr lang="en-US" sz="1600" b="0" dirty="0" err="1" smtClean="0">
                          <a:latin typeface="+mn-lt"/>
                        </a:rPr>
                        <a:t>sono</a:t>
                      </a:r>
                      <a:r>
                        <a:rPr lang="en-US" sz="1600" b="0" dirty="0" smtClean="0">
                          <a:latin typeface="+mn-lt"/>
                        </a:rPr>
                        <a:t> </a:t>
                      </a:r>
                      <a:r>
                        <a:rPr lang="en-US" sz="1600" b="0" dirty="0" err="1" smtClean="0">
                          <a:latin typeface="+mn-lt"/>
                        </a:rPr>
                        <a:t>insegnante</a:t>
                      </a:r>
                      <a:r>
                        <a:rPr lang="en-US" sz="1600" b="0" dirty="0" smtClean="0">
                          <a:latin typeface="+mn-lt"/>
                        </a:rPr>
                        <a:t> di </a:t>
                      </a:r>
                      <a:r>
                        <a:rPr lang="en-US" sz="1600" b="0" dirty="0" err="1" smtClean="0">
                          <a:latin typeface="+mn-lt"/>
                        </a:rPr>
                        <a:t>lingue</a:t>
                      </a:r>
                      <a:r>
                        <a:rPr lang="en-US" sz="1600" b="0" dirty="0" smtClean="0">
                          <a:latin typeface="+mn-lt"/>
                        </a:rPr>
                        <a:t>, </a:t>
                      </a:r>
                      <a:r>
                        <a:rPr lang="en-US" sz="1600" b="0" dirty="0" err="1" smtClean="0">
                          <a:latin typeface="+mn-lt"/>
                        </a:rPr>
                        <a:t>abito</a:t>
                      </a:r>
                      <a:r>
                        <a:rPr lang="en-US" sz="1600" b="0" dirty="0" smtClean="0">
                          <a:latin typeface="+mn-lt"/>
                        </a:rPr>
                        <a:t> a Ravenna, ho 52 </a:t>
                      </a:r>
                      <a:r>
                        <a:rPr lang="en-US" sz="1600" b="0" dirty="0" err="1" smtClean="0">
                          <a:latin typeface="+mn-lt"/>
                        </a:rPr>
                        <a:t>anni</a:t>
                      </a:r>
                      <a:r>
                        <a:rPr lang="en-US" sz="1600" b="0" dirty="0" smtClean="0">
                          <a:latin typeface="+mn-lt"/>
                        </a:rPr>
                        <a:t> e </a:t>
                      </a:r>
                      <a:r>
                        <a:rPr lang="en-US" sz="1600" b="0" dirty="0" err="1" smtClean="0">
                          <a:latin typeface="+mn-lt"/>
                        </a:rPr>
                        <a:t>sono</a:t>
                      </a:r>
                      <a:r>
                        <a:rPr lang="en-US" sz="1600" b="0" dirty="0" smtClean="0">
                          <a:latin typeface="+mn-lt"/>
                        </a:rPr>
                        <a:t> mamma e </a:t>
                      </a:r>
                      <a:r>
                        <a:rPr lang="en-US" sz="1600" b="0" dirty="0" err="1" smtClean="0">
                          <a:latin typeface="+mn-lt"/>
                        </a:rPr>
                        <a:t>nonna</a:t>
                      </a:r>
                      <a:r>
                        <a:rPr lang="en-US" sz="1600" b="0" dirty="0" smtClean="0">
                          <a:latin typeface="+mn-lt"/>
                        </a:rPr>
                        <a:t>. Ho </a:t>
                      </a:r>
                      <a:r>
                        <a:rPr lang="en-US" sz="1600" b="0" dirty="0" err="1" smtClean="0">
                          <a:latin typeface="+mn-lt"/>
                        </a:rPr>
                        <a:t>iniziato</a:t>
                      </a:r>
                      <a:r>
                        <a:rPr lang="en-US" sz="1600" b="0" dirty="0" smtClean="0">
                          <a:latin typeface="+mn-lt"/>
                        </a:rPr>
                        <a:t> ad </a:t>
                      </a:r>
                      <a:r>
                        <a:rPr lang="en-US" sz="1600" b="0" dirty="0" err="1" smtClean="0">
                          <a:latin typeface="+mn-lt"/>
                        </a:rPr>
                        <a:t>utilizzare</a:t>
                      </a:r>
                      <a:r>
                        <a:rPr lang="en-US" sz="1600" b="0" dirty="0" smtClean="0">
                          <a:latin typeface="+mn-lt"/>
                        </a:rPr>
                        <a:t> </a:t>
                      </a:r>
                      <a:r>
                        <a:rPr lang="en-US" sz="1600" b="0" dirty="0" err="1" smtClean="0">
                          <a:latin typeface="+mn-lt"/>
                        </a:rPr>
                        <a:t>i</a:t>
                      </a:r>
                      <a:r>
                        <a:rPr lang="en-US" sz="1600" b="0" dirty="0" smtClean="0">
                          <a:latin typeface="+mn-lt"/>
                        </a:rPr>
                        <a:t> </a:t>
                      </a:r>
                      <a:r>
                        <a:rPr lang="en-US" sz="1600" b="0" dirty="0" err="1" smtClean="0">
                          <a:latin typeface="+mn-lt"/>
                        </a:rPr>
                        <a:t>prodotti</a:t>
                      </a:r>
                      <a:r>
                        <a:rPr lang="en-US" sz="1600" b="0" dirty="0" smtClean="0">
                          <a:latin typeface="+mn-lt"/>
                        </a:rPr>
                        <a:t> Herbalife due </a:t>
                      </a:r>
                      <a:r>
                        <a:rPr lang="en-US" sz="1600" b="0" dirty="0" err="1" smtClean="0">
                          <a:latin typeface="+mn-lt"/>
                        </a:rPr>
                        <a:t>anni</a:t>
                      </a:r>
                      <a:r>
                        <a:rPr lang="en-US" sz="1600" b="0" dirty="0" smtClean="0">
                          <a:latin typeface="+mn-lt"/>
                        </a:rPr>
                        <a:t> </a:t>
                      </a:r>
                      <a:r>
                        <a:rPr lang="en-US" sz="1600" b="0" dirty="0" err="1" smtClean="0">
                          <a:latin typeface="+mn-lt"/>
                        </a:rPr>
                        <a:t>fa</a:t>
                      </a:r>
                      <a:r>
                        <a:rPr lang="en-US" sz="1600" b="0" dirty="0" smtClean="0">
                          <a:latin typeface="+mn-lt"/>
                        </a:rPr>
                        <a:t>. Ho </a:t>
                      </a:r>
                      <a:r>
                        <a:rPr lang="en-US" sz="1600" b="0" dirty="0" err="1" smtClean="0">
                          <a:latin typeface="+mn-lt"/>
                        </a:rPr>
                        <a:t>cambiato</a:t>
                      </a:r>
                      <a:r>
                        <a:rPr lang="en-US" sz="1600" b="0" dirty="0" smtClean="0">
                          <a:latin typeface="+mn-lt"/>
                        </a:rPr>
                        <a:t> le </a:t>
                      </a:r>
                      <a:r>
                        <a:rPr lang="en-US" sz="1600" b="0" dirty="0" err="1" smtClean="0">
                          <a:latin typeface="+mn-lt"/>
                        </a:rPr>
                        <a:t>mie</a:t>
                      </a:r>
                      <a:r>
                        <a:rPr lang="en-US" sz="1600" b="0" dirty="0" smtClean="0">
                          <a:latin typeface="+mn-lt"/>
                        </a:rPr>
                        <a:t> </a:t>
                      </a:r>
                      <a:r>
                        <a:rPr lang="en-US" sz="1600" b="0" dirty="0" err="1" smtClean="0">
                          <a:latin typeface="+mn-lt"/>
                        </a:rPr>
                        <a:t>abitudini</a:t>
                      </a:r>
                      <a:r>
                        <a:rPr lang="en-US" sz="1600" b="0" dirty="0" smtClean="0">
                          <a:latin typeface="+mn-lt"/>
                        </a:rPr>
                        <a:t> </a:t>
                      </a:r>
                      <a:r>
                        <a:rPr lang="en-US" sz="1600" b="0" dirty="0" err="1" smtClean="0">
                          <a:latin typeface="+mn-lt"/>
                        </a:rPr>
                        <a:t>alimentari</a:t>
                      </a:r>
                      <a:r>
                        <a:rPr lang="en-US" sz="1600" b="0" dirty="0" smtClean="0">
                          <a:latin typeface="+mn-lt"/>
                        </a:rPr>
                        <a:t> </a:t>
                      </a:r>
                      <a:r>
                        <a:rPr lang="en-US" sz="1600" b="0" dirty="0" err="1" smtClean="0">
                          <a:latin typeface="+mn-lt"/>
                        </a:rPr>
                        <a:t>ed</a:t>
                      </a:r>
                      <a:r>
                        <a:rPr lang="en-US" sz="1600" b="0" dirty="0" smtClean="0">
                          <a:latin typeface="+mn-lt"/>
                        </a:rPr>
                        <a:t> ho </a:t>
                      </a:r>
                      <a:r>
                        <a:rPr lang="en-US" sz="1600" b="0" dirty="0" err="1" smtClean="0">
                          <a:latin typeface="+mn-lt"/>
                        </a:rPr>
                        <a:t>perso</a:t>
                      </a:r>
                      <a:r>
                        <a:rPr lang="en-US" sz="1600" b="0" dirty="0" smtClean="0">
                          <a:latin typeface="+mn-lt"/>
                        </a:rPr>
                        <a:t> 7 kg. </a:t>
                      </a:r>
                      <a:r>
                        <a:rPr lang="en-US" sz="1600" b="0" dirty="0" err="1" smtClean="0">
                          <a:latin typeface="+mn-lt"/>
                        </a:rPr>
                        <a:t>Successivamente</a:t>
                      </a:r>
                      <a:r>
                        <a:rPr lang="en-US" sz="1600" b="0" dirty="0" smtClean="0">
                          <a:latin typeface="+mn-lt"/>
                        </a:rPr>
                        <a:t> ho </a:t>
                      </a:r>
                      <a:r>
                        <a:rPr lang="en-US" sz="1600" b="0" dirty="0" err="1" smtClean="0">
                          <a:latin typeface="+mn-lt"/>
                        </a:rPr>
                        <a:t>iniziato</a:t>
                      </a:r>
                      <a:r>
                        <a:rPr lang="en-US" sz="1600" b="0" dirty="0" smtClean="0">
                          <a:latin typeface="+mn-lt"/>
                        </a:rPr>
                        <a:t> </a:t>
                      </a:r>
                      <a:r>
                        <a:rPr lang="en-US" sz="1600" b="0" dirty="0" err="1" smtClean="0">
                          <a:latin typeface="+mn-lt"/>
                        </a:rPr>
                        <a:t>l’attività</a:t>
                      </a:r>
                      <a:r>
                        <a:rPr lang="en-US" sz="1600" b="0" dirty="0" smtClean="0">
                          <a:latin typeface="+mn-lt"/>
                        </a:rPr>
                        <a:t> part-time </a:t>
                      </a:r>
                      <a:r>
                        <a:rPr lang="en-US" sz="1600" b="0" dirty="0" err="1" smtClean="0">
                          <a:latin typeface="+mn-lt"/>
                        </a:rPr>
                        <a:t>lavorando</a:t>
                      </a:r>
                      <a:r>
                        <a:rPr lang="en-US" sz="1600" b="0" dirty="0" smtClean="0">
                          <a:latin typeface="+mn-lt"/>
                        </a:rPr>
                        <a:t> </a:t>
                      </a:r>
                      <a:r>
                        <a:rPr lang="en-US" sz="1600" b="0" dirty="0" err="1" smtClean="0">
                          <a:latin typeface="+mn-lt"/>
                        </a:rPr>
                        <a:t>soprattutto</a:t>
                      </a:r>
                      <a:r>
                        <a:rPr lang="en-US" sz="1600" b="0" dirty="0" smtClean="0">
                          <a:latin typeface="+mn-lt"/>
                        </a:rPr>
                        <a:t> online da casa. </a:t>
                      </a:r>
                      <a:r>
                        <a:rPr lang="en-US" sz="1600" b="0" dirty="0" err="1" smtClean="0">
                          <a:latin typeface="+mn-lt"/>
                        </a:rPr>
                        <a:t>Questo</a:t>
                      </a:r>
                      <a:r>
                        <a:rPr lang="en-US" sz="1600" b="0" dirty="0" smtClean="0">
                          <a:latin typeface="+mn-lt"/>
                        </a:rPr>
                        <a:t> mi ha </a:t>
                      </a:r>
                      <a:r>
                        <a:rPr lang="en-US" sz="1600" b="0" dirty="0" err="1" smtClean="0">
                          <a:latin typeface="+mn-lt"/>
                        </a:rPr>
                        <a:t>permesso</a:t>
                      </a:r>
                      <a:r>
                        <a:rPr lang="en-US" sz="1600" b="0" dirty="0" smtClean="0">
                          <a:latin typeface="+mn-lt"/>
                        </a:rPr>
                        <a:t> di </a:t>
                      </a:r>
                      <a:r>
                        <a:rPr lang="en-US" sz="1600" b="0" dirty="0" err="1" smtClean="0">
                          <a:latin typeface="+mn-lt"/>
                        </a:rPr>
                        <a:t>dedicare</a:t>
                      </a:r>
                      <a:r>
                        <a:rPr lang="en-US" sz="1600" b="0" dirty="0" smtClean="0">
                          <a:latin typeface="+mn-lt"/>
                        </a:rPr>
                        <a:t>  </a:t>
                      </a:r>
                      <a:r>
                        <a:rPr lang="en-US" sz="1600" b="0" dirty="0" err="1" smtClean="0">
                          <a:latin typeface="+mn-lt"/>
                        </a:rPr>
                        <a:t>più</a:t>
                      </a:r>
                      <a:r>
                        <a:rPr lang="en-US" sz="1600" b="0" dirty="0" smtClean="0">
                          <a:latin typeface="+mn-lt"/>
                        </a:rPr>
                        <a:t> tempo </a:t>
                      </a:r>
                      <a:r>
                        <a:rPr lang="en-US" sz="1600" b="0" dirty="0" err="1" smtClean="0">
                          <a:latin typeface="+mn-lt"/>
                        </a:rPr>
                        <a:t>alla</a:t>
                      </a:r>
                      <a:r>
                        <a:rPr lang="en-US" sz="1600" b="0" dirty="0" smtClean="0">
                          <a:latin typeface="+mn-lt"/>
                        </a:rPr>
                        <a:t> </a:t>
                      </a:r>
                      <a:r>
                        <a:rPr lang="en-US" sz="1600" b="0" dirty="0" err="1" smtClean="0">
                          <a:latin typeface="+mn-lt"/>
                        </a:rPr>
                        <a:t>mia</a:t>
                      </a:r>
                      <a:r>
                        <a:rPr lang="en-US" sz="1600" b="0" dirty="0" smtClean="0">
                          <a:latin typeface="+mn-lt"/>
                        </a:rPr>
                        <a:t> </a:t>
                      </a:r>
                      <a:r>
                        <a:rPr lang="en-US" sz="1600" b="0" dirty="0" err="1" smtClean="0">
                          <a:latin typeface="+mn-lt"/>
                        </a:rPr>
                        <a:t>famiglia</a:t>
                      </a:r>
                      <a:r>
                        <a:rPr lang="en-US" sz="1600" b="0" dirty="0" smtClean="0">
                          <a:latin typeface="+mn-lt"/>
                        </a:rPr>
                        <a:t> e di </a:t>
                      </a:r>
                      <a:r>
                        <a:rPr lang="en-US" sz="1600" b="0" dirty="0" err="1" smtClean="0">
                          <a:latin typeface="+mn-lt"/>
                        </a:rPr>
                        <a:t>ottenere</a:t>
                      </a:r>
                      <a:r>
                        <a:rPr lang="en-US" sz="1600" b="0" dirty="0" smtClean="0">
                          <a:latin typeface="+mn-lt"/>
                        </a:rPr>
                        <a:t> </a:t>
                      </a:r>
                      <a:r>
                        <a:rPr lang="en-US" sz="1600" b="0" dirty="0" err="1" smtClean="0">
                          <a:latin typeface="+mn-lt"/>
                        </a:rPr>
                        <a:t>guadagni</a:t>
                      </a:r>
                      <a:r>
                        <a:rPr lang="en-US" sz="1600" b="0" dirty="0" smtClean="0">
                          <a:latin typeface="+mn-lt"/>
                        </a:rPr>
                        <a:t> extra.</a:t>
                      </a:r>
                      <a:endParaRPr lang="en-US" sz="1600" b="0" dirty="0">
                        <a:latin typeface="+mn-lt"/>
                      </a:endParaRPr>
                    </a:p>
                  </a:txBody>
                  <a:tcPr>
                    <a:solidFill>
                      <a:srgbClr val="92D050"/>
                    </a:solidFill>
                  </a:tcPr>
                </a:tc>
              </a:tr>
            </a:tbl>
          </a:graphicData>
        </a:graphic>
      </p:graphicFrame>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480" y="1268760"/>
            <a:ext cx="2814413" cy="3754428"/>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5208" y="1268760"/>
            <a:ext cx="2808312" cy="3754428"/>
          </a:xfrm>
          <a:prstGeom prst="rect">
            <a:avLst/>
          </a:prstGeom>
        </p:spPr>
      </p:pic>
      <p:sp>
        <p:nvSpPr>
          <p:cNvPr id="6" name="Rectangle 8"/>
          <p:cNvSpPr/>
          <p:nvPr/>
        </p:nvSpPr>
        <p:spPr bwMode="auto">
          <a:xfrm>
            <a:off x="0" y="404664"/>
            <a:ext cx="9905999"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GB" sz="4000" i="1" dirty="0" smtClean="0">
                <a:solidFill>
                  <a:schemeClr val="bg1"/>
                </a:solidFill>
                <a:latin typeface="Bell MT" pitchFamily="-84" charset="0"/>
              </a:rPr>
              <a:t>Claudia Baruzzi, Ravenna</a:t>
            </a:r>
            <a:endParaRPr lang="it-IT" sz="4000" b="1" dirty="0">
              <a:solidFill>
                <a:schemeClr val="bg1"/>
              </a:solidFill>
              <a:latin typeface="Bell MT" pitchFamily="-84" charset="0"/>
              <a:cs typeface="Arial" charset="0"/>
            </a:endParaRPr>
          </a:p>
        </p:txBody>
      </p:sp>
    </p:spTree>
    <p:extLst>
      <p:ext uri="{BB962C8B-B14F-4D97-AF65-F5344CB8AC3E}">
        <p14:creationId xmlns:p14="http://schemas.microsoft.com/office/powerpoint/2010/main" val="2313425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207882626"/>
              </p:ext>
            </p:extLst>
          </p:nvPr>
        </p:nvGraphicFramePr>
        <p:xfrm>
          <a:off x="3296816" y="1340768"/>
          <a:ext cx="3312368" cy="4104456"/>
        </p:xfrm>
        <a:graphic>
          <a:graphicData uri="http://schemas.openxmlformats.org/drawingml/2006/table">
            <a:tbl>
              <a:tblPr firstRow="1" bandRow="1">
                <a:tableStyleId>{5C22544A-7EE6-4342-B048-85BDC9FD1C3A}</a:tableStyleId>
              </a:tblPr>
              <a:tblGrid>
                <a:gridCol w="3312368"/>
              </a:tblGrid>
              <a:tr h="4104456">
                <a:tc>
                  <a:txBody>
                    <a:bodyPr/>
                    <a:lstStyle/>
                    <a:p>
                      <a:r>
                        <a:rPr lang="it-IT" sz="2000" b="0" dirty="0" smtClean="0"/>
                        <a:t>Mi chiamo Sara </a:t>
                      </a:r>
                      <a:r>
                        <a:rPr lang="it-IT" sz="2000" b="0" dirty="0" err="1" smtClean="0"/>
                        <a:t>Ansinelli</a:t>
                      </a:r>
                      <a:r>
                        <a:rPr lang="it-IT" sz="2000" b="0" dirty="0" smtClean="0"/>
                        <a:t> ho 33 anni, nel 2005 ho conosciuto i prodotti Herbalife  ed ho perso 18 Kg, mantenendo energia e un buon stile di vita.</a:t>
                      </a:r>
                    </a:p>
                    <a:p>
                      <a:r>
                        <a:rPr lang="it-IT" sz="2000" b="0" dirty="0" smtClean="0"/>
                        <a:t>Sono una ex impiegata e svolgo l’attività in collaborazione con Herbalife a tempo pieno con una media mensile di guadagno di  € 1.600</a:t>
                      </a:r>
                      <a:r>
                        <a:rPr lang="it-IT" sz="2400" b="0" dirty="0" smtClean="0"/>
                        <a:t>.</a:t>
                      </a:r>
                    </a:p>
                  </a:txBody>
                  <a:tcPr anchor="ctr">
                    <a:solidFill>
                      <a:srgbClr val="92D050"/>
                    </a:solidFill>
                  </a:tcPr>
                </a:tc>
              </a:tr>
            </a:tbl>
          </a:graphicData>
        </a:graphic>
      </p:graphicFrame>
      <p:pic>
        <p:nvPicPr>
          <p:cNvPr id="6" name="Picture 2" descr="sara prima"/>
          <p:cNvPicPr>
            <a:picLocks noChangeAspect="1" noChangeArrowheads="1"/>
          </p:cNvPicPr>
          <p:nvPr/>
        </p:nvPicPr>
        <p:blipFill>
          <a:blip r:embed="rId3" cstate="print"/>
          <a:srcRect l="22774"/>
          <a:stretch>
            <a:fillRect/>
          </a:stretch>
        </p:blipFill>
        <p:spPr bwMode="auto">
          <a:xfrm>
            <a:off x="152749" y="1324397"/>
            <a:ext cx="2941340" cy="3896543"/>
          </a:xfrm>
          <a:prstGeom prst="rect">
            <a:avLst/>
          </a:prstGeom>
          <a:ln>
            <a:noFill/>
          </a:ln>
          <a:effectLst>
            <a:softEdge rad="112500"/>
          </a:effectLst>
        </p:spPr>
      </p:pic>
      <p:pic>
        <p:nvPicPr>
          <p:cNvPr id="7" name="Picture 3" descr="dopo"/>
          <p:cNvPicPr>
            <a:picLocks noChangeAspect="1" noChangeArrowheads="1"/>
          </p:cNvPicPr>
          <p:nvPr/>
        </p:nvPicPr>
        <p:blipFill>
          <a:blip r:embed="rId4" cstate="print"/>
          <a:srcRect b="54279"/>
          <a:stretch>
            <a:fillRect/>
          </a:stretch>
        </p:blipFill>
        <p:spPr bwMode="auto">
          <a:xfrm>
            <a:off x="6825208" y="1324397"/>
            <a:ext cx="2863758" cy="3836932"/>
          </a:xfrm>
          <a:prstGeom prst="rect">
            <a:avLst/>
          </a:prstGeom>
          <a:ln>
            <a:noFill/>
          </a:ln>
          <a:effectLst>
            <a:softEdge rad="112500"/>
          </a:effectLst>
        </p:spPr>
      </p:pic>
      <p:sp>
        <p:nvSpPr>
          <p:cNvPr id="11" name="Rectangle 8"/>
          <p:cNvSpPr/>
          <p:nvPr/>
        </p:nvSpPr>
        <p:spPr bwMode="auto">
          <a:xfrm>
            <a:off x="0" y="476672"/>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4000" i="1" dirty="0" smtClean="0">
                <a:solidFill>
                  <a:schemeClr val="bg1"/>
                </a:solidFill>
                <a:latin typeface="Bell MT" pitchFamily="18" charset="0"/>
              </a:rPr>
              <a:t>Sara </a:t>
            </a:r>
            <a:r>
              <a:rPr lang="en-GB" sz="4000" i="1" dirty="0" err="1" smtClean="0">
                <a:solidFill>
                  <a:schemeClr val="bg1"/>
                </a:solidFill>
                <a:latin typeface="Bell MT" pitchFamily="18" charset="0"/>
              </a:rPr>
              <a:t>Ansinelli</a:t>
            </a:r>
            <a:r>
              <a:rPr lang="en-GB" sz="4000" i="1" dirty="0" smtClean="0">
                <a:solidFill>
                  <a:schemeClr val="bg1"/>
                </a:solidFill>
                <a:latin typeface="Bell MT" pitchFamily="18" charset="0"/>
              </a:rPr>
              <a:t>, Torino</a:t>
            </a:r>
            <a:endParaRPr lang="it-IT" sz="4000" b="1" dirty="0">
              <a:solidFill>
                <a:schemeClr val="bg1"/>
              </a:solidFill>
              <a:latin typeface="Bell MT" pitchFamily="18" charset="0"/>
              <a:cs typeface="Arial" pitchFamily="34" charset="0"/>
            </a:endParaRPr>
          </a:p>
        </p:txBody>
      </p:sp>
    </p:spTree>
    <p:extLst>
      <p:ext uri="{BB962C8B-B14F-4D97-AF65-F5344CB8AC3E}">
        <p14:creationId xmlns:p14="http://schemas.microsoft.com/office/powerpoint/2010/main" val="3792492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374822430"/>
              </p:ext>
            </p:extLst>
          </p:nvPr>
        </p:nvGraphicFramePr>
        <p:xfrm>
          <a:off x="3296816" y="1332096"/>
          <a:ext cx="5616624" cy="4846320"/>
        </p:xfrm>
        <a:graphic>
          <a:graphicData uri="http://schemas.openxmlformats.org/drawingml/2006/table">
            <a:tbl>
              <a:tblPr firstRow="1" bandRow="1">
                <a:tableStyleId>{5C22544A-7EE6-4342-B048-85BDC9FD1C3A}</a:tableStyleId>
              </a:tblPr>
              <a:tblGrid>
                <a:gridCol w="5616624"/>
              </a:tblGrid>
              <a:tr h="2641882">
                <a:tc>
                  <a:txBody>
                    <a:bodyPr/>
                    <a:lstStyle/>
                    <a:p>
                      <a:r>
                        <a:rPr lang="it-IT" sz="2400" b="0" dirty="0" smtClean="0">
                          <a:solidFill>
                            <a:prstClr val="black"/>
                          </a:solidFill>
                          <a:latin typeface="+mn-lt"/>
                          <a:ea typeface="Verdana" pitchFamily="34" charset="0"/>
                          <a:cs typeface="Verdana" pitchFamily="34" charset="0"/>
                        </a:rPr>
                        <a:t>Sono Paola Cais, ho 53 anni, sono biologa e svolgo la libera professione come nutrizionista. </a:t>
                      </a:r>
                    </a:p>
                    <a:p>
                      <a:r>
                        <a:rPr lang="it-IT" sz="2400" b="0" dirty="0" smtClean="0">
                          <a:solidFill>
                            <a:prstClr val="black"/>
                          </a:solidFill>
                          <a:latin typeface="+mn-lt"/>
                          <a:ea typeface="Verdana" pitchFamily="34" charset="0"/>
                          <a:cs typeface="Verdana" pitchFamily="34" charset="0"/>
                        </a:rPr>
                        <a:t>Utilizzo i prodotti da 19 anni.</a:t>
                      </a:r>
                    </a:p>
                    <a:p>
                      <a:endParaRPr lang="it-IT" sz="2400" b="0" dirty="0" smtClean="0">
                        <a:solidFill>
                          <a:prstClr val="black"/>
                        </a:solidFill>
                        <a:latin typeface="+mn-lt"/>
                        <a:ea typeface="Verdana" pitchFamily="34" charset="0"/>
                        <a:cs typeface="Verdana" pitchFamily="34" charset="0"/>
                      </a:endParaRPr>
                    </a:p>
                    <a:p>
                      <a:r>
                        <a:rPr lang="it-IT" sz="2400" b="0" dirty="0" smtClean="0">
                          <a:solidFill>
                            <a:prstClr val="black"/>
                          </a:solidFill>
                          <a:latin typeface="+mn-lt"/>
                          <a:ea typeface="Verdana" pitchFamily="34" charset="0"/>
                          <a:cs typeface="Verdana" pitchFamily="34" charset="0"/>
                        </a:rPr>
                        <a:t>Ho iniziato a collaborare part-time con Herbalife quando ho capito che potevo lavorare da casa, continuando a seguire le mie figlie e la famiglia.</a:t>
                      </a:r>
                    </a:p>
                    <a:p>
                      <a:endParaRPr lang="it-IT" sz="2400" b="0" dirty="0" smtClean="0">
                        <a:solidFill>
                          <a:prstClr val="black"/>
                        </a:solidFill>
                        <a:latin typeface="+mn-lt"/>
                        <a:ea typeface="Verdana" pitchFamily="34" charset="0"/>
                        <a:cs typeface="Verdana" pitchFamily="34" charset="0"/>
                      </a:endParaRPr>
                    </a:p>
                    <a:p>
                      <a:r>
                        <a:rPr lang="it-IT" sz="2400" b="0" dirty="0" smtClean="0">
                          <a:solidFill>
                            <a:prstClr val="black"/>
                          </a:solidFill>
                          <a:latin typeface="+mn-lt"/>
                          <a:ea typeface="Verdana" pitchFamily="34" charset="0"/>
                          <a:cs typeface="Verdana" pitchFamily="34" charset="0"/>
                        </a:rPr>
                        <a:t>Così, con un po’ di impegno, il primo mese ho guadagnato 350 euro attualmente ho una media mensile di € 2.300 part-time</a:t>
                      </a:r>
                      <a:endParaRPr lang="it-IT" sz="2400" b="0" dirty="0" smtClean="0">
                        <a:latin typeface="+mn-lt"/>
                      </a:endParaRPr>
                    </a:p>
                  </a:txBody>
                  <a:tcPr anchor="ctr">
                    <a:solidFill>
                      <a:srgbClr val="92D050"/>
                    </a:solidFill>
                  </a:tcPr>
                </a:tc>
              </a:tr>
            </a:tbl>
          </a:graphicData>
        </a:graphic>
      </p:graphicFrame>
      <p:sp>
        <p:nvSpPr>
          <p:cNvPr id="8" name="Rectangle 8"/>
          <p:cNvSpPr/>
          <p:nvPr/>
        </p:nvSpPr>
        <p:spPr bwMode="auto">
          <a:xfrm>
            <a:off x="3296816" y="476672"/>
            <a:ext cx="5616624"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GB" sz="4000" i="1" dirty="0" smtClean="0">
                <a:solidFill>
                  <a:schemeClr val="bg1"/>
                </a:solidFill>
                <a:latin typeface="Bell MT" pitchFamily="-84" charset="0"/>
              </a:rPr>
              <a:t>Paola Cais, Torino</a:t>
            </a:r>
            <a:endParaRPr lang="it-IT" sz="4000" b="1" dirty="0">
              <a:solidFill>
                <a:schemeClr val="bg1"/>
              </a:solidFill>
              <a:latin typeface="Bell MT" pitchFamily="-84" charset="0"/>
              <a:cs typeface="Arial"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2600" y="476672"/>
            <a:ext cx="1656184" cy="59396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1965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22215266"/>
              </p:ext>
            </p:extLst>
          </p:nvPr>
        </p:nvGraphicFramePr>
        <p:xfrm>
          <a:off x="3152800" y="1556792"/>
          <a:ext cx="3456384" cy="4536504"/>
        </p:xfrm>
        <a:graphic>
          <a:graphicData uri="http://schemas.openxmlformats.org/drawingml/2006/table">
            <a:tbl>
              <a:tblPr firstRow="1" bandRow="1">
                <a:tableStyleId>{5C22544A-7EE6-4342-B048-85BDC9FD1C3A}</a:tableStyleId>
              </a:tblPr>
              <a:tblGrid>
                <a:gridCol w="3456384"/>
              </a:tblGrid>
              <a:tr h="4536504">
                <a:tc>
                  <a:txBody>
                    <a:bodyPr/>
                    <a:lstStyle/>
                    <a:p>
                      <a:pPr>
                        <a:lnSpc>
                          <a:spcPct val="150000"/>
                        </a:lnSpc>
                      </a:pPr>
                      <a:r>
                        <a:rPr lang="en-US" sz="1800" b="0" dirty="0" err="1" smtClean="0">
                          <a:latin typeface="+mn-lt"/>
                        </a:rPr>
                        <a:t>Mi</a:t>
                      </a:r>
                      <a:r>
                        <a:rPr lang="en-US" sz="1800" b="0" dirty="0" smtClean="0">
                          <a:latin typeface="+mn-lt"/>
                        </a:rPr>
                        <a:t> </a:t>
                      </a:r>
                      <a:r>
                        <a:rPr lang="en-US" sz="1800" b="0" dirty="0" err="1" smtClean="0">
                          <a:latin typeface="+mn-lt"/>
                        </a:rPr>
                        <a:t>chiamo</a:t>
                      </a:r>
                      <a:r>
                        <a:rPr lang="en-US" sz="1800" b="0" dirty="0" smtClean="0">
                          <a:latin typeface="+mn-lt"/>
                        </a:rPr>
                        <a:t> Felix, </a:t>
                      </a:r>
                      <a:r>
                        <a:rPr lang="en-US" sz="1800" b="0" dirty="0" err="1" smtClean="0">
                          <a:latin typeface="+mn-lt"/>
                        </a:rPr>
                        <a:t>abito</a:t>
                      </a:r>
                      <a:r>
                        <a:rPr lang="en-US" sz="1800" b="0" dirty="0" smtClean="0">
                          <a:latin typeface="+mn-lt"/>
                        </a:rPr>
                        <a:t> in </a:t>
                      </a:r>
                      <a:r>
                        <a:rPr lang="en-US" sz="1800" b="0" dirty="0" err="1" smtClean="0">
                          <a:latin typeface="+mn-lt"/>
                        </a:rPr>
                        <a:t>Svizzera</a:t>
                      </a:r>
                      <a:r>
                        <a:rPr lang="en-US" sz="1800" b="0" dirty="0" smtClean="0">
                          <a:latin typeface="+mn-lt"/>
                        </a:rPr>
                        <a:t>, ho 62 </a:t>
                      </a:r>
                      <a:r>
                        <a:rPr lang="en-US" sz="1800" b="0" dirty="0" err="1" smtClean="0">
                          <a:latin typeface="+mn-lt"/>
                        </a:rPr>
                        <a:t>anni</a:t>
                      </a:r>
                      <a:r>
                        <a:rPr lang="en-US" sz="1800" b="0" dirty="0" smtClean="0">
                          <a:latin typeface="+mn-lt"/>
                        </a:rPr>
                        <a:t> </a:t>
                      </a:r>
                      <a:r>
                        <a:rPr lang="en-US" sz="1800" b="0" dirty="0" err="1" smtClean="0">
                          <a:latin typeface="+mn-lt"/>
                        </a:rPr>
                        <a:t>ed</a:t>
                      </a:r>
                      <a:r>
                        <a:rPr lang="en-US" sz="1800" b="0" dirty="0" smtClean="0">
                          <a:latin typeface="+mn-lt"/>
                        </a:rPr>
                        <a:t> ho </a:t>
                      </a:r>
                      <a:r>
                        <a:rPr lang="en-US" sz="1800" b="0" dirty="0" err="1" smtClean="0">
                          <a:latin typeface="+mn-lt"/>
                        </a:rPr>
                        <a:t>iniziato</a:t>
                      </a:r>
                      <a:r>
                        <a:rPr lang="en-US" sz="1800" b="0" dirty="0" smtClean="0">
                          <a:latin typeface="+mn-lt"/>
                        </a:rPr>
                        <a:t> ad </a:t>
                      </a:r>
                      <a:r>
                        <a:rPr lang="en-US" sz="1800" b="0" dirty="0" err="1" smtClean="0">
                          <a:latin typeface="+mn-lt"/>
                        </a:rPr>
                        <a:t>utilizzare</a:t>
                      </a:r>
                      <a:r>
                        <a:rPr lang="en-US" sz="1800" b="0" dirty="0" smtClean="0">
                          <a:latin typeface="+mn-lt"/>
                        </a:rPr>
                        <a:t> </a:t>
                      </a:r>
                      <a:r>
                        <a:rPr lang="en-US" sz="1800" b="0" dirty="0" err="1" smtClean="0">
                          <a:latin typeface="+mn-lt"/>
                        </a:rPr>
                        <a:t>i</a:t>
                      </a:r>
                      <a:r>
                        <a:rPr lang="en-US" sz="1800" b="0" dirty="0" smtClean="0">
                          <a:latin typeface="+mn-lt"/>
                        </a:rPr>
                        <a:t> </a:t>
                      </a:r>
                      <a:r>
                        <a:rPr lang="en-US" sz="1800" b="0" dirty="0" err="1" smtClean="0">
                          <a:latin typeface="+mn-lt"/>
                        </a:rPr>
                        <a:t>prodotti</a:t>
                      </a:r>
                      <a:r>
                        <a:rPr lang="en-US" sz="1800" b="0" dirty="0" smtClean="0">
                          <a:latin typeface="+mn-lt"/>
                        </a:rPr>
                        <a:t> Herbalife 12 </a:t>
                      </a:r>
                      <a:r>
                        <a:rPr lang="en-US" sz="1800" b="0" dirty="0" err="1" smtClean="0">
                          <a:latin typeface="+mn-lt"/>
                        </a:rPr>
                        <a:t>anni</a:t>
                      </a:r>
                      <a:r>
                        <a:rPr lang="en-US" sz="1800" b="0" dirty="0" smtClean="0">
                          <a:latin typeface="+mn-lt"/>
                        </a:rPr>
                        <a:t> </a:t>
                      </a:r>
                      <a:r>
                        <a:rPr lang="en-US" sz="1800" b="0" dirty="0" err="1" smtClean="0">
                          <a:latin typeface="+mn-lt"/>
                        </a:rPr>
                        <a:t>fa</a:t>
                      </a:r>
                      <a:r>
                        <a:rPr lang="en-US" sz="1800" b="0" dirty="0" smtClean="0">
                          <a:latin typeface="+mn-lt"/>
                        </a:rPr>
                        <a:t>. </a:t>
                      </a:r>
                      <a:r>
                        <a:rPr lang="en-US" sz="1800" b="0" dirty="0" err="1" smtClean="0">
                          <a:latin typeface="+mn-lt"/>
                        </a:rPr>
                        <a:t>Inizialmente</a:t>
                      </a:r>
                      <a:r>
                        <a:rPr lang="en-US" sz="1800" b="0" dirty="0" smtClean="0">
                          <a:latin typeface="+mn-lt"/>
                        </a:rPr>
                        <a:t> ho </a:t>
                      </a:r>
                      <a:r>
                        <a:rPr lang="en-US" sz="1800" b="0" dirty="0" err="1" smtClean="0">
                          <a:latin typeface="+mn-lt"/>
                        </a:rPr>
                        <a:t>migliorato</a:t>
                      </a:r>
                      <a:r>
                        <a:rPr lang="en-US" sz="1800" b="0" dirty="0" smtClean="0">
                          <a:latin typeface="+mn-lt"/>
                        </a:rPr>
                        <a:t> le </a:t>
                      </a:r>
                      <a:r>
                        <a:rPr lang="en-US" sz="1800" b="0" dirty="0" err="1" smtClean="0">
                          <a:latin typeface="+mn-lt"/>
                        </a:rPr>
                        <a:t>mie</a:t>
                      </a:r>
                      <a:r>
                        <a:rPr lang="en-US" sz="1800" b="0" dirty="0" smtClean="0">
                          <a:latin typeface="+mn-lt"/>
                        </a:rPr>
                        <a:t> </a:t>
                      </a:r>
                      <a:r>
                        <a:rPr lang="en-US" sz="1800" b="0" dirty="0" err="1" smtClean="0">
                          <a:latin typeface="+mn-lt"/>
                        </a:rPr>
                        <a:t>abitudini</a:t>
                      </a:r>
                      <a:r>
                        <a:rPr lang="en-US" sz="1800" b="0" dirty="0" smtClean="0">
                          <a:latin typeface="+mn-lt"/>
                        </a:rPr>
                        <a:t> </a:t>
                      </a:r>
                      <a:r>
                        <a:rPr lang="en-US" sz="1800" b="0" dirty="0" err="1" smtClean="0">
                          <a:latin typeface="+mn-lt"/>
                        </a:rPr>
                        <a:t>alimentari</a:t>
                      </a:r>
                      <a:r>
                        <a:rPr lang="en-US" sz="1800" b="0" dirty="0" smtClean="0">
                          <a:latin typeface="+mn-lt"/>
                        </a:rPr>
                        <a:t> e lo stile di vita </a:t>
                      </a:r>
                      <a:r>
                        <a:rPr lang="en-US" sz="1800" b="0" dirty="0" err="1" smtClean="0">
                          <a:latin typeface="+mn-lt"/>
                        </a:rPr>
                        <a:t>perdendo</a:t>
                      </a:r>
                      <a:r>
                        <a:rPr lang="en-US" sz="1800" b="0" dirty="0" smtClean="0">
                          <a:latin typeface="+mn-lt"/>
                        </a:rPr>
                        <a:t> 35 kg e con </a:t>
                      </a:r>
                      <a:r>
                        <a:rPr lang="en-US" sz="1800" b="0" dirty="0" err="1" smtClean="0">
                          <a:latin typeface="+mn-lt"/>
                        </a:rPr>
                        <a:t>tanta</a:t>
                      </a:r>
                      <a:r>
                        <a:rPr lang="en-US" sz="1800" b="0" dirty="0" smtClean="0">
                          <a:latin typeface="+mn-lt"/>
                        </a:rPr>
                        <a:t> </a:t>
                      </a:r>
                      <a:r>
                        <a:rPr lang="en-US" sz="1800" b="0" dirty="0" err="1" smtClean="0">
                          <a:latin typeface="+mn-lt"/>
                        </a:rPr>
                        <a:t>energia</a:t>
                      </a:r>
                      <a:r>
                        <a:rPr lang="en-US" sz="1800" b="0" dirty="0" smtClean="0">
                          <a:latin typeface="+mn-lt"/>
                        </a:rPr>
                        <a:t>.</a:t>
                      </a:r>
                    </a:p>
                    <a:p>
                      <a:pPr>
                        <a:lnSpc>
                          <a:spcPct val="150000"/>
                        </a:lnSpc>
                      </a:pPr>
                      <a:r>
                        <a:rPr lang="en-US" sz="1800" b="0" dirty="0" smtClean="0">
                          <a:latin typeface="+mn-lt"/>
                        </a:rPr>
                        <a:t>Ho poi </a:t>
                      </a:r>
                      <a:r>
                        <a:rPr lang="en-US" sz="1800" b="0" dirty="0" err="1" smtClean="0">
                          <a:latin typeface="+mn-lt"/>
                        </a:rPr>
                        <a:t>iniziato</a:t>
                      </a:r>
                      <a:r>
                        <a:rPr lang="en-US" sz="1800" b="0" dirty="0" smtClean="0">
                          <a:latin typeface="+mn-lt"/>
                        </a:rPr>
                        <a:t> a </a:t>
                      </a:r>
                      <a:r>
                        <a:rPr lang="en-US" sz="1800" b="0" dirty="0" err="1" smtClean="0">
                          <a:latin typeface="+mn-lt"/>
                        </a:rPr>
                        <a:t>collaborare</a:t>
                      </a:r>
                      <a:r>
                        <a:rPr lang="en-US" sz="1800" b="0" dirty="0" smtClean="0">
                          <a:latin typeface="+mn-lt"/>
                        </a:rPr>
                        <a:t> con Herbalife grazie al </a:t>
                      </a:r>
                      <a:r>
                        <a:rPr lang="en-US" sz="1800" b="0" dirty="0" err="1" smtClean="0">
                          <a:latin typeface="+mn-lt"/>
                        </a:rPr>
                        <a:t>lavoro</a:t>
                      </a:r>
                      <a:r>
                        <a:rPr lang="en-US" sz="1800" b="0" dirty="0" smtClean="0">
                          <a:latin typeface="+mn-lt"/>
                        </a:rPr>
                        <a:t> da casa </a:t>
                      </a:r>
                      <a:r>
                        <a:rPr lang="en-US" sz="1800" b="0" dirty="0" err="1" smtClean="0">
                          <a:latin typeface="+mn-lt"/>
                        </a:rPr>
                        <a:t>guadagnando</a:t>
                      </a:r>
                      <a:r>
                        <a:rPr lang="en-US" sz="1800" b="0" dirty="0" smtClean="0">
                          <a:latin typeface="+mn-lt"/>
                        </a:rPr>
                        <a:t> 3.200 Euro al </a:t>
                      </a:r>
                      <a:r>
                        <a:rPr lang="en-US" sz="1800" b="0" dirty="0" err="1" smtClean="0">
                          <a:latin typeface="+mn-lt"/>
                        </a:rPr>
                        <a:t>mese</a:t>
                      </a:r>
                      <a:r>
                        <a:rPr lang="en-US" sz="1800" b="0" dirty="0" smtClean="0">
                          <a:latin typeface="+mn-lt"/>
                        </a:rPr>
                        <a:t>.</a:t>
                      </a:r>
                    </a:p>
                  </a:txBody>
                  <a:tcPr anchor="ctr">
                    <a:solidFill>
                      <a:srgbClr val="92D050"/>
                    </a:solidFill>
                  </a:tcPr>
                </a:tc>
              </a:tr>
            </a:tbl>
          </a:graphicData>
        </a:graphic>
      </p:graphicFrame>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72479" y="1484784"/>
            <a:ext cx="2672141" cy="3672408"/>
          </a:xfrm>
          <a:prstGeom prst="rect">
            <a:avLst/>
          </a:prstGeom>
          <a:noFill/>
          <a:ln w="9525">
            <a:noFill/>
            <a:miter lim="800000"/>
            <a:headEnd/>
            <a:tailEnd/>
          </a:ln>
        </p:spPr>
      </p:pic>
      <p:pic>
        <p:nvPicPr>
          <p:cNvPr id="6" name="Picture 14" descr="C:\Users\Felix\Desktop\FWN_after.jpg"/>
          <p:cNvPicPr>
            <a:picLocks noChangeAspect="1" noChangeArrowheads="1"/>
          </p:cNvPicPr>
          <p:nvPr/>
        </p:nvPicPr>
        <p:blipFill>
          <a:blip r:embed="rId4" cstate="email"/>
          <a:srcRect/>
          <a:stretch>
            <a:fillRect/>
          </a:stretch>
        </p:blipFill>
        <p:spPr bwMode="auto">
          <a:xfrm>
            <a:off x="6825209" y="1484784"/>
            <a:ext cx="2824796" cy="3456384"/>
          </a:xfrm>
          <a:prstGeom prst="rect">
            <a:avLst/>
          </a:prstGeom>
          <a:noFill/>
          <a:ln w="9525">
            <a:noFill/>
            <a:miter lim="800000"/>
            <a:headEnd/>
            <a:tailEnd/>
          </a:ln>
        </p:spPr>
      </p:pic>
      <p:sp>
        <p:nvSpPr>
          <p:cNvPr id="7" name="Rectangle 8"/>
          <p:cNvSpPr/>
          <p:nvPr/>
        </p:nvSpPr>
        <p:spPr bwMode="auto">
          <a:xfrm>
            <a:off x="0" y="637059"/>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4000" i="1" dirty="0" smtClean="0">
                <a:solidFill>
                  <a:schemeClr val="bg1"/>
                </a:solidFill>
                <a:latin typeface="Bell MT" pitchFamily="18" charset="0"/>
              </a:rPr>
              <a:t>Felix </a:t>
            </a:r>
            <a:r>
              <a:rPr lang="en-GB" sz="4000" i="1" dirty="0" err="1" smtClean="0">
                <a:solidFill>
                  <a:schemeClr val="bg1"/>
                </a:solidFill>
                <a:latin typeface="Bell MT" pitchFamily="18" charset="0"/>
              </a:rPr>
              <a:t>Niederhauser</a:t>
            </a:r>
            <a:r>
              <a:rPr lang="en-GB" sz="4000" i="1" dirty="0" smtClean="0">
                <a:solidFill>
                  <a:schemeClr val="bg1"/>
                </a:solidFill>
                <a:latin typeface="Bell MT" pitchFamily="18" charset="0"/>
              </a:rPr>
              <a:t>, </a:t>
            </a:r>
            <a:r>
              <a:rPr lang="en-GB" sz="4000" i="1" dirty="0" err="1" smtClean="0">
                <a:solidFill>
                  <a:schemeClr val="bg1"/>
                </a:solidFill>
                <a:latin typeface="Bell MT" pitchFamily="18" charset="0"/>
              </a:rPr>
              <a:t>Svizzera</a:t>
            </a:r>
            <a:endParaRPr lang="it-IT" sz="4000" b="1" dirty="0">
              <a:solidFill>
                <a:schemeClr val="bg1"/>
              </a:solidFill>
              <a:latin typeface="Bell MT" pitchFamily="18" charset="0"/>
              <a:cs typeface="Arial" pitchFamily="34" charset="0"/>
            </a:endParaRPr>
          </a:p>
        </p:txBody>
      </p:sp>
    </p:spTree>
    <p:extLst>
      <p:ext uri="{BB962C8B-B14F-4D97-AF65-F5344CB8AC3E}">
        <p14:creationId xmlns:p14="http://schemas.microsoft.com/office/powerpoint/2010/main" val="3346296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49027"/>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50000"/>
              </a:spcBef>
            </a:pPr>
            <a:r>
              <a:rPr lang="en-US" sz="5400" dirty="0" smtClean="0">
                <a:solidFill>
                  <a:schemeClr val="bg1"/>
                </a:solidFill>
              </a:rPr>
              <a:t>I</a:t>
            </a:r>
            <a:r>
              <a:rPr lang="en-US" sz="3600" dirty="0" smtClean="0">
                <a:solidFill>
                  <a:schemeClr val="bg1"/>
                </a:solidFill>
              </a:rPr>
              <a:t>nternational </a:t>
            </a:r>
            <a:r>
              <a:rPr lang="en-US" sz="5400" dirty="0" smtClean="0">
                <a:solidFill>
                  <a:schemeClr val="bg1"/>
                </a:solidFill>
              </a:rPr>
              <a:t>B</a:t>
            </a:r>
            <a:r>
              <a:rPr lang="en-US" sz="3600" dirty="0" smtClean="0">
                <a:solidFill>
                  <a:schemeClr val="bg1"/>
                </a:solidFill>
              </a:rPr>
              <a:t>usiness </a:t>
            </a:r>
            <a:r>
              <a:rPr lang="en-US" sz="5400" dirty="0">
                <a:solidFill>
                  <a:schemeClr val="bg1"/>
                </a:solidFill>
              </a:rPr>
              <a:t>P</a:t>
            </a:r>
            <a:r>
              <a:rPr lang="en-US" sz="3600" dirty="0" smtClean="0">
                <a:solidFill>
                  <a:schemeClr val="bg1"/>
                </a:solidFill>
              </a:rPr>
              <a:t>ack</a:t>
            </a:r>
            <a:endParaRPr lang="en-US" sz="3600" dirty="0">
              <a:solidFill>
                <a:schemeClr val="bg1"/>
              </a:solidFill>
            </a:endParaRPr>
          </a:p>
        </p:txBody>
      </p:sp>
      <p:sp>
        <p:nvSpPr>
          <p:cNvPr id="5" name="Rectangle 4"/>
          <p:cNvSpPr/>
          <p:nvPr/>
        </p:nvSpPr>
        <p:spPr>
          <a:xfrm>
            <a:off x="529525" y="1170618"/>
            <a:ext cx="8881176" cy="1754326"/>
          </a:xfrm>
          <a:prstGeom prst="rect">
            <a:avLst/>
          </a:prstGeom>
        </p:spPr>
        <p:txBody>
          <a:bodyPr wrap="square">
            <a:spAutoFit/>
          </a:bodyPr>
          <a:lstStyle/>
          <a:p>
            <a:pPr>
              <a:lnSpc>
                <a:spcPct val="150000"/>
              </a:lnSpc>
            </a:pPr>
            <a:r>
              <a:rPr lang="en-US" b="1" dirty="0" err="1">
                <a:latin typeface="Verdana" pitchFamily="34" charset="0"/>
                <a:ea typeface="Verdana" pitchFamily="34" charset="0"/>
                <a:cs typeface="Verdana" pitchFamily="34" charset="0"/>
              </a:rPr>
              <a:t>Tutte</a:t>
            </a:r>
            <a:r>
              <a:rPr lang="en-US" b="1" dirty="0">
                <a:latin typeface="Verdana" pitchFamily="34" charset="0"/>
                <a:ea typeface="Verdana" pitchFamily="34" charset="0"/>
                <a:cs typeface="Verdana" pitchFamily="34" charset="0"/>
              </a:rPr>
              <a:t> </a:t>
            </a:r>
            <a:r>
              <a:rPr lang="en-US" b="1" dirty="0" err="1">
                <a:latin typeface="Verdana" pitchFamily="34" charset="0"/>
                <a:ea typeface="Verdana" pitchFamily="34" charset="0"/>
                <a:cs typeface="Verdana" pitchFamily="34" charset="0"/>
              </a:rPr>
              <a:t>queste</a:t>
            </a:r>
            <a:r>
              <a:rPr lang="en-US" b="1" dirty="0">
                <a:latin typeface="Verdana" pitchFamily="34" charset="0"/>
                <a:ea typeface="Verdana" pitchFamily="34" charset="0"/>
                <a:cs typeface="Verdana" pitchFamily="34" charset="0"/>
              </a:rPr>
              <a:t> </a:t>
            </a:r>
            <a:r>
              <a:rPr lang="en-US" b="1" dirty="0" err="1">
                <a:latin typeface="Verdana" pitchFamily="34" charset="0"/>
                <a:ea typeface="Verdana" pitchFamily="34" charset="0"/>
                <a:cs typeface="Verdana" pitchFamily="34" charset="0"/>
              </a:rPr>
              <a:t>persone</a:t>
            </a:r>
            <a:r>
              <a:rPr lang="en-US" b="1" dirty="0">
                <a:latin typeface="Verdana" pitchFamily="34" charset="0"/>
                <a:ea typeface="Verdana" pitchFamily="34" charset="0"/>
                <a:cs typeface="Verdana" pitchFamily="34" charset="0"/>
              </a:rPr>
              <a:t> </a:t>
            </a:r>
            <a:r>
              <a:rPr lang="en-US" b="1" dirty="0" err="1" smtClean="0">
                <a:latin typeface="Verdana" pitchFamily="34" charset="0"/>
                <a:ea typeface="Verdana" pitchFamily="34" charset="0"/>
                <a:cs typeface="Verdana" pitchFamily="34" charset="0"/>
              </a:rPr>
              <a:t>hanno</a:t>
            </a:r>
            <a:r>
              <a:rPr lang="en-US" b="1" dirty="0" smtClean="0">
                <a:latin typeface="Verdana" pitchFamily="34" charset="0"/>
                <a:ea typeface="Verdana" pitchFamily="34" charset="0"/>
                <a:cs typeface="Verdana" pitchFamily="34" charset="0"/>
              </a:rPr>
              <a:t> </a:t>
            </a:r>
            <a:r>
              <a:rPr lang="en-US" b="1" dirty="0" err="1" smtClean="0">
                <a:latin typeface="Verdana" pitchFamily="34" charset="0"/>
                <a:ea typeface="Verdana" pitchFamily="34" charset="0"/>
                <a:cs typeface="Verdana" pitchFamily="34" charset="0"/>
              </a:rPr>
              <a:t>iniziato</a:t>
            </a:r>
            <a:r>
              <a:rPr lang="en-US" b="1" dirty="0" smtClean="0">
                <a:latin typeface="Verdana" pitchFamily="34" charset="0"/>
                <a:ea typeface="Verdana" pitchFamily="34" charset="0"/>
                <a:cs typeface="Verdana" pitchFamily="34" charset="0"/>
              </a:rPr>
              <a:t> la </a:t>
            </a:r>
            <a:r>
              <a:rPr lang="en-US" b="1" dirty="0" err="1" smtClean="0">
                <a:latin typeface="Verdana" pitchFamily="34" charset="0"/>
                <a:ea typeface="Verdana" pitchFamily="34" charset="0"/>
                <a:cs typeface="Verdana" pitchFamily="34" charset="0"/>
              </a:rPr>
              <a:t>loro</a:t>
            </a:r>
            <a:r>
              <a:rPr lang="en-US" b="1" dirty="0" smtClean="0">
                <a:latin typeface="Verdana" pitchFamily="34" charset="0"/>
                <a:ea typeface="Verdana" pitchFamily="34" charset="0"/>
                <a:cs typeface="Verdana" pitchFamily="34" charset="0"/>
              </a:rPr>
              <a:t> </a:t>
            </a:r>
            <a:r>
              <a:rPr lang="en-US" b="1" dirty="0" err="1" smtClean="0">
                <a:latin typeface="Verdana" pitchFamily="34" charset="0"/>
                <a:ea typeface="Verdana" pitchFamily="34" charset="0"/>
                <a:cs typeface="Verdana" pitchFamily="34" charset="0"/>
              </a:rPr>
              <a:t>collaborazione</a:t>
            </a:r>
            <a:r>
              <a:rPr lang="en-US" b="1" dirty="0" smtClean="0">
                <a:latin typeface="Verdana" pitchFamily="34" charset="0"/>
                <a:ea typeface="Verdana" pitchFamily="34" charset="0"/>
                <a:cs typeface="Verdana" pitchFamily="34" charset="0"/>
              </a:rPr>
              <a:t> con </a:t>
            </a:r>
            <a:r>
              <a:rPr lang="en-US" b="1" dirty="0" err="1" smtClean="0">
                <a:latin typeface="Verdana" pitchFamily="34" charset="0"/>
                <a:ea typeface="Verdana" pitchFamily="34" charset="0"/>
                <a:cs typeface="Verdana" pitchFamily="34" charset="0"/>
              </a:rPr>
              <a:t>Herbalife</a:t>
            </a:r>
            <a:r>
              <a:rPr lang="en-US" b="1" dirty="0" smtClean="0">
                <a:latin typeface="Verdana" pitchFamily="34" charset="0"/>
                <a:ea typeface="Verdana" pitchFamily="34" charset="0"/>
                <a:cs typeface="Verdana" pitchFamily="34" charset="0"/>
              </a:rPr>
              <a:t> </a:t>
            </a:r>
            <a:r>
              <a:rPr lang="en-US" b="1" dirty="0" err="1" smtClean="0">
                <a:latin typeface="Verdana" pitchFamily="34" charset="0"/>
                <a:ea typeface="Verdana" pitchFamily="34" charset="0"/>
                <a:cs typeface="Verdana" pitchFamily="34" charset="0"/>
              </a:rPr>
              <a:t>acquistando</a:t>
            </a:r>
            <a:r>
              <a:rPr lang="en-US" b="1" dirty="0" smtClean="0">
                <a:latin typeface="Verdana" pitchFamily="34" charset="0"/>
                <a:ea typeface="Verdana" pitchFamily="34" charset="0"/>
                <a:cs typeface="Verdana" pitchFamily="34" charset="0"/>
              </a:rPr>
              <a:t> </a:t>
            </a:r>
            <a:r>
              <a:rPr lang="en-US" b="1" dirty="0" err="1" smtClean="0">
                <a:latin typeface="Verdana" pitchFamily="34" charset="0"/>
                <a:ea typeface="Verdana" pitchFamily="34" charset="0"/>
                <a:cs typeface="Verdana" pitchFamily="34" charset="0"/>
              </a:rPr>
              <a:t>l’International</a:t>
            </a:r>
            <a:r>
              <a:rPr lang="en-US" b="1" dirty="0" smtClean="0">
                <a:latin typeface="Verdana" pitchFamily="34" charset="0"/>
                <a:ea typeface="Verdana" pitchFamily="34" charset="0"/>
                <a:cs typeface="Verdana" pitchFamily="34" charset="0"/>
              </a:rPr>
              <a:t> </a:t>
            </a:r>
            <a:r>
              <a:rPr lang="en-US" b="1" dirty="0">
                <a:latin typeface="Verdana" pitchFamily="34" charset="0"/>
                <a:ea typeface="Verdana" pitchFamily="34" charset="0"/>
                <a:cs typeface="Verdana" pitchFamily="34" charset="0"/>
              </a:rPr>
              <a:t>Business Pack (</a:t>
            </a:r>
            <a:r>
              <a:rPr lang="en-US" b="1" dirty="0" smtClean="0">
                <a:latin typeface="Verdana" pitchFamily="34" charset="0"/>
                <a:ea typeface="Verdana" pitchFamily="34" charset="0"/>
                <a:cs typeface="Verdana" pitchFamily="34" charset="0"/>
              </a:rPr>
              <a:t>IBP) </a:t>
            </a:r>
          </a:p>
          <a:p>
            <a:pPr>
              <a:lnSpc>
                <a:spcPct val="150000"/>
              </a:lnSpc>
            </a:pPr>
            <a:r>
              <a:rPr lang="en-US" sz="1600" b="1" dirty="0" smtClean="0">
                <a:latin typeface="Verdana" pitchFamily="34" charset="0"/>
                <a:ea typeface="Verdana" pitchFamily="34" charset="0"/>
                <a:cs typeface="Verdana" pitchFamily="34" charset="0"/>
              </a:rPr>
              <a:t>- </a:t>
            </a:r>
            <a:r>
              <a:rPr lang="en-US" sz="1600" i="1" spc="600" dirty="0" smtClean="0">
                <a:latin typeface="Verdana" pitchFamily="34" charset="0"/>
                <a:ea typeface="Verdana" pitchFamily="34" charset="0"/>
                <a:cs typeface="Verdana" pitchFamily="34" charset="0"/>
              </a:rPr>
              <a:t>kit </a:t>
            </a:r>
            <a:r>
              <a:rPr lang="en-US" sz="1600" i="1" spc="600" dirty="0" err="1" smtClean="0">
                <a:latin typeface="Verdana" pitchFamily="34" charset="0"/>
                <a:ea typeface="Verdana" pitchFamily="34" charset="0"/>
                <a:cs typeface="Verdana" pitchFamily="34" charset="0"/>
              </a:rPr>
              <a:t>composto</a:t>
            </a:r>
            <a:r>
              <a:rPr lang="en-US" sz="1600" i="1" spc="600" dirty="0" smtClean="0">
                <a:latin typeface="Verdana" pitchFamily="34" charset="0"/>
                <a:ea typeface="Verdana" pitchFamily="34" charset="0"/>
                <a:cs typeface="Verdana" pitchFamily="34" charset="0"/>
              </a:rPr>
              <a:t> di </a:t>
            </a:r>
            <a:r>
              <a:rPr lang="en-US" sz="1600" i="1" spc="600" dirty="0" err="1" smtClean="0">
                <a:latin typeface="Verdana" pitchFamily="34" charset="0"/>
                <a:ea typeface="Verdana" pitchFamily="34" charset="0"/>
                <a:cs typeface="Verdana" pitchFamily="34" charset="0"/>
              </a:rPr>
              <a:t>tutto</a:t>
            </a:r>
            <a:r>
              <a:rPr lang="en-US" sz="1600" i="1" spc="600" dirty="0" smtClean="0">
                <a:latin typeface="Verdana" pitchFamily="34" charset="0"/>
                <a:ea typeface="Verdana" pitchFamily="34" charset="0"/>
                <a:cs typeface="Verdana" pitchFamily="34" charset="0"/>
              </a:rPr>
              <a:t> </a:t>
            </a:r>
            <a:r>
              <a:rPr lang="en-US" sz="1600" i="1" spc="600" dirty="0" err="1" smtClean="0">
                <a:latin typeface="Verdana" pitchFamily="34" charset="0"/>
                <a:ea typeface="Verdana" pitchFamily="34" charset="0"/>
                <a:cs typeface="Verdana" pitchFamily="34" charset="0"/>
              </a:rPr>
              <a:t>ciò</a:t>
            </a:r>
            <a:r>
              <a:rPr lang="en-US" sz="1600" i="1" spc="600" dirty="0" smtClean="0">
                <a:latin typeface="Verdana" pitchFamily="34" charset="0"/>
                <a:ea typeface="Verdana" pitchFamily="34" charset="0"/>
                <a:cs typeface="Verdana" pitchFamily="34" charset="0"/>
              </a:rPr>
              <a:t> </a:t>
            </a:r>
            <a:r>
              <a:rPr lang="en-US" sz="1600" i="1" spc="600" dirty="0" err="1" smtClean="0">
                <a:latin typeface="Verdana" pitchFamily="34" charset="0"/>
                <a:ea typeface="Verdana" pitchFamily="34" charset="0"/>
                <a:cs typeface="Verdana" pitchFamily="34" charset="0"/>
              </a:rPr>
              <a:t>che</a:t>
            </a:r>
            <a:r>
              <a:rPr lang="en-US" sz="1600" i="1" spc="600" dirty="0" smtClean="0">
                <a:latin typeface="Verdana" pitchFamily="34" charset="0"/>
                <a:ea typeface="Verdana" pitchFamily="34" charset="0"/>
                <a:cs typeface="Verdana" pitchFamily="34" charset="0"/>
              </a:rPr>
              <a:t> </a:t>
            </a:r>
            <a:r>
              <a:rPr lang="en-US" sz="1600" i="1" spc="600" dirty="0" err="1" smtClean="0">
                <a:latin typeface="Verdana" pitchFamily="34" charset="0"/>
                <a:ea typeface="Verdana" pitchFamily="34" charset="0"/>
                <a:cs typeface="Verdana" pitchFamily="34" charset="0"/>
              </a:rPr>
              <a:t>occorre</a:t>
            </a:r>
            <a:r>
              <a:rPr lang="en-US" sz="1600" i="1" spc="600" dirty="0" smtClean="0">
                <a:latin typeface="Verdana" pitchFamily="34" charset="0"/>
                <a:ea typeface="Verdana" pitchFamily="34" charset="0"/>
                <a:cs typeface="Verdana" pitchFamily="34" charset="0"/>
              </a:rPr>
              <a:t> per </a:t>
            </a:r>
            <a:r>
              <a:rPr lang="en-US" sz="1600" i="1" spc="600" dirty="0" err="1" smtClean="0">
                <a:latin typeface="Verdana" pitchFamily="34" charset="0"/>
                <a:ea typeface="Verdana" pitchFamily="34" charset="0"/>
                <a:cs typeface="Verdana" pitchFamily="34" charset="0"/>
              </a:rPr>
              <a:t>avviare</a:t>
            </a:r>
            <a:r>
              <a:rPr lang="en-US" sz="1600" i="1" spc="600" dirty="0" smtClean="0">
                <a:latin typeface="Verdana" pitchFamily="34" charset="0"/>
                <a:ea typeface="Verdana" pitchFamily="34" charset="0"/>
                <a:cs typeface="Verdana" pitchFamily="34" charset="0"/>
              </a:rPr>
              <a:t> </a:t>
            </a:r>
            <a:r>
              <a:rPr lang="en-US" sz="1600" i="1" spc="600" dirty="0" err="1" smtClean="0">
                <a:latin typeface="Verdana" pitchFamily="34" charset="0"/>
                <a:ea typeface="Verdana" pitchFamily="34" charset="0"/>
                <a:cs typeface="Verdana" pitchFamily="34" charset="0"/>
              </a:rPr>
              <a:t>l’attività</a:t>
            </a:r>
            <a:r>
              <a:rPr lang="en-US" i="1" dirty="0" smtClean="0">
                <a:latin typeface="Verdana" pitchFamily="34" charset="0"/>
                <a:ea typeface="Verdana" pitchFamily="34" charset="0"/>
                <a:cs typeface="Verdana" pitchFamily="34" charset="0"/>
              </a:rPr>
              <a:t>.</a:t>
            </a:r>
          </a:p>
        </p:txBody>
      </p:sp>
      <p:sp>
        <p:nvSpPr>
          <p:cNvPr id="6" name="CasellaDiTesto 5"/>
          <p:cNvSpPr txBox="1"/>
          <p:nvPr/>
        </p:nvSpPr>
        <p:spPr>
          <a:xfrm>
            <a:off x="5817095" y="3096250"/>
            <a:ext cx="3593605" cy="2908489"/>
          </a:xfrm>
          <a:prstGeom prst="rect">
            <a:avLst/>
          </a:prstGeom>
          <a:noFill/>
        </p:spPr>
        <p:txBody>
          <a:bodyPr wrap="square" rtlCol="0">
            <a:spAutoFit/>
          </a:bodyPr>
          <a:lstStyle/>
          <a:p>
            <a:pPr>
              <a:lnSpc>
                <a:spcPct val="150000"/>
              </a:lnSpc>
            </a:pPr>
            <a:r>
              <a:rPr lang="en-US" dirty="0" err="1">
                <a:latin typeface="Verdana" pitchFamily="34" charset="0"/>
                <a:ea typeface="Verdana" pitchFamily="34" charset="0"/>
                <a:cs typeface="Verdana" pitchFamily="34" charset="0"/>
              </a:rPr>
              <a:t>Anche</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voi</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avete</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adesso</a:t>
            </a:r>
            <a:r>
              <a:rPr lang="en-US" dirty="0">
                <a:latin typeface="Verdana" pitchFamily="34" charset="0"/>
                <a:ea typeface="Verdana" pitchFamily="34" charset="0"/>
                <a:cs typeface="Verdana" pitchFamily="34" charset="0"/>
              </a:rPr>
              <a:t> la </a:t>
            </a:r>
            <a:r>
              <a:rPr lang="en-US" dirty="0" err="1">
                <a:latin typeface="Verdana" pitchFamily="34" charset="0"/>
                <a:ea typeface="Verdana" pitchFamily="34" charset="0"/>
                <a:cs typeface="Verdana" pitchFamily="34" charset="0"/>
              </a:rPr>
              <a:t>possibilità</a:t>
            </a:r>
            <a:r>
              <a:rPr lang="en-US" dirty="0">
                <a:latin typeface="Verdana" pitchFamily="34" charset="0"/>
                <a:ea typeface="Verdana" pitchFamily="34" charset="0"/>
                <a:cs typeface="Verdana" pitchFamily="34" charset="0"/>
              </a:rPr>
              <a:t> di </a:t>
            </a:r>
            <a:r>
              <a:rPr lang="en-US" dirty="0" err="1">
                <a:latin typeface="Verdana" pitchFamily="34" charset="0"/>
                <a:ea typeface="Verdana" pitchFamily="34" charset="0"/>
                <a:cs typeface="Verdana" pitchFamily="34" charset="0"/>
              </a:rPr>
              <a:t>raggiungere</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i</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Vostri</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obiettivi</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economici</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diventando</a:t>
            </a:r>
            <a:r>
              <a:rPr lang="en-US" dirty="0">
                <a:latin typeface="Verdana" pitchFamily="34" charset="0"/>
                <a:ea typeface="Verdana" pitchFamily="34" charset="0"/>
                <a:cs typeface="Verdana" pitchFamily="34" charset="0"/>
              </a:rPr>
              <a:t> parte </a:t>
            </a:r>
            <a:r>
              <a:rPr lang="en-US" dirty="0" err="1">
                <a:latin typeface="Verdana" pitchFamily="34" charset="0"/>
                <a:ea typeface="Verdana" pitchFamily="34" charset="0"/>
                <a:cs typeface="Verdana" pitchFamily="34" charset="0"/>
              </a:rPr>
              <a:t>integrante</a:t>
            </a:r>
            <a:r>
              <a:rPr lang="en-US" dirty="0">
                <a:latin typeface="Verdana" pitchFamily="34" charset="0"/>
                <a:ea typeface="Verdana" pitchFamily="34" charset="0"/>
                <a:cs typeface="Verdana" pitchFamily="34" charset="0"/>
              </a:rPr>
              <a:t> </a:t>
            </a:r>
            <a:r>
              <a:rPr lang="en-US" dirty="0" err="1">
                <a:latin typeface="Verdana" pitchFamily="34" charset="0"/>
                <a:ea typeface="Verdana" pitchFamily="34" charset="0"/>
                <a:cs typeface="Verdana" pitchFamily="34" charset="0"/>
              </a:rPr>
              <a:t>dell’Azienda</a:t>
            </a:r>
            <a:r>
              <a:rPr lang="en-US" dirty="0">
                <a:latin typeface="Verdana" pitchFamily="34" charset="0"/>
                <a:ea typeface="Verdana" pitchFamily="34" charset="0"/>
                <a:cs typeface="Verdana" pitchFamily="34" charset="0"/>
              </a:rPr>
              <a:t> con un </a:t>
            </a:r>
            <a:r>
              <a:rPr lang="en-US" dirty="0" err="1" smtClean="0">
                <a:latin typeface="Verdana" pitchFamily="34" charset="0"/>
                <a:ea typeface="Verdana" pitchFamily="34" charset="0"/>
                <a:cs typeface="Verdana" pitchFamily="34" charset="0"/>
              </a:rPr>
              <a:t>minimo</a:t>
            </a:r>
            <a:r>
              <a:rPr lang="en-US" dirty="0" smtClean="0">
                <a:latin typeface="Verdana" pitchFamily="34" charset="0"/>
                <a:ea typeface="Verdana" pitchFamily="34" charset="0"/>
                <a:cs typeface="Verdana" pitchFamily="34" charset="0"/>
              </a:rPr>
              <a:t> </a:t>
            </a:r>
            <a:r>
              <a:rPr lang="en-US" dirty="0" err="1" smtClean="0">
                <a:latin typeface="Verdana" pitchFamily="34" charset="0"/>
                <a:ea typeface="Verdana" pitchFamily="34" charset="0"/>
                <a:cs typeface="Verdana" pitchFamily="34" charset="0"/>
              </a:rPr>
              <a:t>investimento</a:t>
            </a:r>
            <a:r>
              <a:rPr lang="en-US" dirty="0">
                <a:latin typeface="Verdana" pitchFamily="34" charset="0"/>
                <a:ea typeface="Verdana" pitchFamily="34" charset="0"/>
                <a:cs typeface="Verdana" pitchFamily="34" charset="0"/>
              </a:rPr>
              <a:t>.</a:t>
            </a:r>
            <a:r>
              <a:rPr lang="en-US" sz="2000" b="1" dirty="0" smtClean="0">
                <a:latin typeface="Verdana" pitchFamily="34" charset="0"/>
                <a:ea typeface="Verdana" pitchFamily="34" charset="0"/>
                <a:cs typeface="Verdana" pitchFamily="34" charset="0"/>
              </a:rPr>
              <a:t>   </a:t>
            </a:r>
            <a:endParaRPr lang="en-US" sz="2000" b="1" dirty="0">
              <a:latin typeface="Verdana" pitchFamily="34" charset="0"/>
              <a:ea typeface="Verdana" pitchFamily="34" charset="0"/>
              <a:cs typeface="Verdana" pitchFamily="34" charset="0"/>
            </a:endParaRPr>
          </a:p>
          <a:p>
            <a:endParaRPr lang="it-IT" dirty="0"/>
          </a:p>
        </p:txBody>
      </p:sp>
      <p:pic>
        <p:nvPicPr>
          <p:cNvPr id="7" name="Immagine 6" descr="5451_MiniIBP_GN.jpg"/>
          <p:cNvPicPr>
            <a:picLocks noChangeAspect="1"/>
          </p:cNvPicPr>
          <p:nvPr/>
        </p:nvPicPr>
        <p:blipFill>
          <a:blip r:embed="rId3"/>
          <a:stretch>
            <a:fillRect/>
          </a:stretch>
        </p:blipFill>
        <p:spPr>
          <a:xfrm>
            <a:off x="920552" y="3025856"/>
            <a:ext cx="4202657" cy="2971800"/>
          </a:xfrm>
          <a:prstGeom prst="rect">
            <a:avLst/>
          </a:prstGeom>
        </p:spPr>
      </p:pic>
    </p:spTree>
    <p:extLst>
      <p:ext uri="{BB962C8B-B14F-4D97-AF65-F5344CB8AC3E}">
        <p14:creationId xmlns:p14="http://schemas.microsoft.com/office/powerpoint/2010/main" val="3886764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60043"/>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400" b="1" dirty="0" smtClean="0">
                <a:solidFill>
                  <a:schemeClr val="bg1"/>
                </a:solidFill>
                <a:cs typeface="Arial" pitchFamily="34" charset="0"/>
              </a:rPr>
              <a:t>Lavorare in Herbalife significa…</a:t>
            </a:r>
            <a:endParaRPr lang="it-IT" sz="4400" b="1" dirty="0">
              <a:solidFill>
                <a:schemeClr val="bg1"/>
              </a:solidFill>
              <a:cs typeface="Arial" pitchFamily="34" charset="0"/>
            </a:endParaRPr>
          </a:p>
        </p:txBody>
      </p:sp>
      <p:grpSp>
        <p:nvGrpSpPr>
          <p:cNvPr id="4" name="Group 16"/>
          <p:cNvGrpSpPr>
            <a:grpSpLocks/>
          </p:cNvGrpSpPr>
          <p:nvPr/>
        </p:nvGrpSpPr>
        <p:grpSpPr bwMode="auto">
          <a:xfrm>
            <a:off x="5107783" y="2079403"/>
            <a:ext cx="4523078" cy="2109691"/>
            <a:chOff x="5602565" y="2026768"/>
            <a:chExt cx="3636686" cy="2453121"/>
          </a:xfrm>
          <a:solidFill>
            <a:srgbClr val="FFFF00"/>
          </a:solidFill>
        </p:grpSpPr>
        <p:cxnSp>
          <p:nvCxnSpPr>
            <p:cNvPr id="5" name="Straight Arrow Connector 15"/>
            <p:cNvCxnSpPr>
              <a:cxnSpLocks noChangeShapeType="1"/>
            </p:cNvCxnSpPr>
            <p:nvPr/>
          </p:nvCxnSpPr>
          <p:spPr bwMode="auto">
            <a:xfrm>
              <a:off x="5790624" y="2026768"/>
              <a:ext cx="787525" cy="902170"/>
            </a:xfrm>
            <a:prstGeom prst="straightConnector1">
              <a:avLst/>
            </a:prstGeom>
            <a:grpFill/>
            <a:ln w="38100">
              <a:solidFill>
                <a:srgbClr val="FF0000"/>
              </a:solidFill>
              <a:round/>
              <a:headEnd/>
              <a:tailEnd type="arrow" w="med" len="med"/>
            </a:ln>
            <a:effectLst>
              <a:outerShdw blurRad="63500" dist="23000" dir="5400000" rotWithShape="0">
                <a:srgbClr val="000000">
                  <a:alpha val="34998"/>
                </a:srgbClr>
              </a:outerShdw>
            </a:effectLst>
          </p:spPr>
        </p:cxnSp>
        <p:sp>
          <p:nvSpPr>
            <p:cNvPr id="6" name="Oval 8"/>
            <p:cNvSpPr>
              <a:spLocks noChangeArrowheads="1"/>
            </p:cNvSpPr>
            <p:nvPr/>
          </p:nvSpPr>
          <p:spPr bwMode="auto">
            <a:xfrm>
              <a:off x="5602565" y="2928938"/>
              <a:ext cx="3636686" cy="1550951"/>
            </a:xfrm>
            <a:prstGeom prst="ellipse">
              <a:avLst/>
            </a:prstGeom>
            <a:solidFill>
              <a:srgbClr val="FFC000"/>
            </a:solidFill>
            <a:ln w="9525">
              <a:solidFill>
                <a:schemeClr val="tx1"/>
              </a:solidFill>
              <a:round/>
              <a:headEnd/>
              <a:tailEnd/>
            </a:ln>
          </p:spPr>
          <p:txBody>
            <a:bodyPr anchor="ctr"/>
            <a:lstStyle/>
            <a:p>
              <a:pPr algn="ctr">
                <a:spcBef>
                  <a:spcPct val="50000"/>
                </a:spcBef>
              </a:pPr>
              <a:r>
                <a:rPr lang="en-US" altLang="zh-CN" sz="2000" b="1" dirty="0" smtClean="0">
                  <a:latin typeface="Century Gothic" charset="0"/>
                  <a:ea typeface="SimSun" charset="0"/>
                  <a:cs typeface="SimSun" charset="0"/>
                </a:rPr>
                <a:t>2) </a:t>
              </a:r>
              <a:r>
                <a:rPr lang="en-US" altLang="zh-CN" sz="2000" b="1" dirty="0" err="1" smtClean="0">
                  <a:latin typeface="Century Gothic" charset="0"/>
                  <a:ea typeface="SimSun" charset="0"/>
                  <a:cs typeface="SimSun" charset="0"/>
                </a:rPr>
                <a:t>Aiutare</a:t>
              </a:r>
              <a:r>
                <a:rPr lang="en-US" altLang="zh-CN" sz="2000" b="1" dirty="0" smtClean="0">
                  <a:latin typeface="Century Gothic" charset="0"/>
                  <a:ea typeface="SimSun" charset="0"/>
                  <a:cs typeface="SimSun" charset="0"/>
                </a:rPr>
                <a:t> le </a:t>
              </a:r>
              <a:r>
                <a:rPr lang="en-US" altLang="zh-CN" sz="2000" b="1" dirty="0" err="1" smtClean="0">
                  <a:latin typeface="Century Gothic" charset="0"/>
                  <a:ea typeface="SimSun" charset="0"/>
                  <a:cs typeface="SimSun" charset="0"/>
                </a:rPr>
                <a:t>persone</a:t>
              </a:r>
              <a:r>
                <a:rPr lang="en-US" altLang="zh-CN" sz="2000" b="1" dirty="0" smtClean="0">
                  <a:latin typeface="Century Gothic" charset="0"/>
                  <a:ea typeface="SimSun" charset="0"/>
                  <a:cs typeface="SimSun" charset="0"/>
                </a:rPr>
                <a:t> a star </a:t>
              </a:r>
              <a:r>
                <a:rPr lang="en-US" altLang="zh-CN" sz="2000" b="1" dirty="0" err="1" smtClean="0">
                  <a:latin typeface="Century Gothic" charset="0"/>
                  <a:ea typeface="SimSun" charset="0"/>
                  <a:cs typeface="SimSun" charset="0"/>
                </a:rPr>
                <a:t>bene</a:t>
              </a:r>
              <a:r>
                <a:rPr lang="en-US" altLang="zh-CN" sz="2000" b="1" dirty="0" smtClean="0">
                  <a:latin typeface="Century Gothic" charset="0"/>
                  <a:ea typeface="SimSun" charset="0"/>
                  <a:cs typeface="SimSun" charset="0"/>
                </a:rPr>
                <a:t> ECONOMICAMENTE</a:t>
              </a:r>
              <a:endParaRPr lang="zh-CN" altLang="en-US" sz="2000" b="1" dirty="0">
                <a:latin typeface="Century Gothic" charset="0"/>
                <a:ea typeface="SimSun" charset="0"/>
                <a:cs typeface="SimSun" charset="0"/>
              </a:endParaRPr>
            </a:p>
          </p:txBody>
        </p:sp>
      </p:grpSp>
      <p:grpSp>
        <p:nvGrpSpPr>
          <p:cNvPr id="7" name="Group 14"/>
          <p:cNvGrpSpPr>
            <a:grpSpLocks/>
          </p:cNvGrpSpPr>
          <p:nvPr/>
        </p:nvGrpSpPr>
        <p:grpSpPr bwMode="auto">
          <a:xfrm>
            <a:off x="237331" y="2079401"/>
            <a:ext cx="4395788" cy="2109693"/>
            <a:chOff x="452438" y="1941577"/>
            <a:chExt cx="3768644" cy="3104052"/>
          </a:xfrm>
          <a:solidFill>
            <a:srgbClr val="FFFF00"/>
          </a:solidFill>
        </p:grpSpPr>
        <p:cxnSp>
          <p:nvCxnSpPr>
            <p:cNvPr id="8" name="Straight Arrow Connector 18"/>
            <p:cNvCxnSpPr>
              <a:cxnSpLocks noChangeShapeType="1"/>
            </p:cNvCxnSpPr>
            <p:nvPr/>
          </p:nvCxnSpPr>
          <p:spPr bwMode="auto">
            <a:xfrm flipH="1">
              <a:off x="3445836" y="1941577"/>
              <a:ext cx="775246" cy="987359"/>
            </a:xfrm>
            <a:prstGeom prst="straightConnector1">
              <a:avLst/>
            </a:prstGeom>
            <a:grpFill/>
            <a:ln w="38100">
              <a:solidFill>
                <a:srgbClr val="FF0000"/>
              </a:solidFill>
              <a:round/>
              <a:headEnd/>
              <a:tailEnd type="arrow" w="med" len="med"/>
            </a:ln>
            <a:effectLst>
              <a:outerShdw blurRad="63500" dist="23000" dir="5400000" rotWithShape="0">
                <a:srgbClr val="000000">
                  <a:alpha val="34998"/>
                </a:srgbClr>
              </a:outerShdw>
            </a:effectLst>
          </p:spPr>
        </p:cxnSp>
        <p:sp>
          <p:nvSpPr>
            <p:cNvPr id="9" name="Oval 6"/>
            <p:cNvSpPr>
              <a:spLocks noChangeArrowheads="1"/>
            </p:cNvSpPr>
            <p:nvPr/>
          </p:nvSpPr>
          <p:spPr bwMode="auto">
            <a:xfrm>
              <a:off x="452438" y="2928936"/>
              <a:ext cx="3768644" cy="2116693"/>
            </a:xfrm>
            <a:prstGeom prst="ellipse">
              <a:avLst/>
            </a:prstGeom>
            <a:solidFill>
              <a:srgbClr val="92D050"/>
            </a:solidFill>
            <a:ln w="9525">
              <a:solidFill>
                <a:schemeClr val="tx1"/>
              </a:solidFill>
              <a:round/>
              <a:headEnd/>
              <a:tailEnd/>
            </a:ln>
          </p:spPr>
          <p:txBody>
            <a:bodyPr anchor="ctr"/>
            <a:lstStyle/>
            <a:p>
              <a:pPr algn="ctr">
                <a:spcBef>
                  <a:spcPct val="50000"/>
                </a:spcBef>
              </a:pPr>
              <a:r>
                <a:rPr lang="en-US" altLang="zh-TW" sz="2000" b="1" dirty="0" smtClean="0">
                  <a:latin typeface="Century Gothic" charset="0"/>
                  <a:ea typeface="PMingLiU" charset="0"/>
                  <a:cs typeface="PMingLiU" charset="0"/>
                </a:rPr>
                <a:t>1) </a:t>
              </a:r>
              <a:r>
                <a:rPr lang="en-US" altLang="zh-TW" sz="2000" b="1" dirty="0" err="1" smtClean="0">
                  <a:latin typeface="Century Gothic" charset="0"/>
                  <a:ea typeface="PMingLiU" charset="0"/>
                  <a:cs typeface="PMingLiU" charset="0"/>
                </a:rPr>
                <a:t>Aiutare</a:t>
              </a:r>
              <a:r>
                <a:rPr lang="en-US" altLang="zh-TW" sz="2000" b="1" dirty="0" smtClean="0">
                  <a:latin typeface="Century Gothic" charset="0"/>
                  <a:ea typeface="PMingLiU" charset="0"/>
                  <a:cs typeface="PMingLiU" charset="0"/>
                </a:rPr>
                <a:t> le </a:t>
              </a:r>
              <a:r>
                <a:rPr lang="en-US" altLang="zh-TW" sz="2000" b="1" dirty="0" err="1" smtClean="0">
                  <a:latin typeface="Century Gothic" charset="0"/>
                  <a:ea typeface="PMingLiU" charset="0"/>
                  <a:cs typeface="PMingLiU" charset="0"/>
                </a:rPr>
                <a:t>persone</a:t>
              </a:r>
              <a:r>
                <a:rPr lang="en-US" altLang="zh-TW" sz="2000" b="1" dirty="0" smtClean="0">
                  <a:latin typeface="Century Gothic" charset="0"/>
                  <a:ea typeface="PMingLiU" charset="0"/>
                  <a:cs typeface="PMingLiU" charset="0"/>
                </a:rPr>
                <a:t> a star </a:t>
              </a:r>
              <a:r>
                <a:rPr lang="en-US" altLang="zh-TW" sz="2000" b="1" dirty="0" err="1" smtClean="0">
                  <a:latin typeface="Century Gothic" charset="0"/>
                  <a:ea typeface="PMingLiU" charset="0"/>
                  <a:cs typeface="PMingLiU" charset="0"/>
                </a:rPr>
                <a:t>bene</a:t>
              </a:r>
              <a:r>
                <a:rPr lang="en-US" altLang="zh-TW" sz="2000" b="1" dirty="0" smtClean="0">
                  <a:latin typeface="Century Gothic" charset="0"/>
                  <a:ea typeface="PMingLiU" charset="0"/>
                  <a:cs typeface="PMingLiU" charset="0"/>
                </a:rPr>
                <a:t> FISICAMENTE</a:t>
              </a:r>
              <a:endParaRPr lang="en-US" altLang="zh-CN" sz="2000" b="1" dirty="0">
                <a:latin typeface="Century Gothic" charset="0"/>
                <a:ea typeface="SimSun" charset="0"/>
                <a:cs typeface="SimSun" charset="0"/>
              </a:endParaRPr>
            </a:p>
          </p:txBody>
        </p:sp>
      </p:grpSp>
      <p:pic>
        <p:nvPicPr>
          <p:cNvPr id="10" name="Picture 2" descr="https://encrypted-tbn0.google.com/images?q=tbn:ANd9GcT-_p0l8g9ozoIHNFAq63FE1OKXtnffflAfpr4e_erW5opaINTn"/>
          <p:cNvPicPr>
            <a:picLocks noChangeAspect="1" noChangeArrowheads="1"/>
          </p:cNvPicPr>
          <p:nvPr/>
        </p:nvPicPr>
        <p:blipFill>
          <a:blip r:embed="rId3" cstate="print"/>
          <a:srcRect/>
          <a:stretch>
            <a:fillRect/>
          </a:stretch>
        </p:blipFill>
        <p:spPr bwMode="auto">
          <a:xfrm>
            <a:off x="4142950" y="1368747"/>
            <a:ext cx="1592505" cy="1225005"/>
          </a:xfrm>
          <a:prstGeom prst="rect">
            <a:avLst/>
          </a:prstGeom>
          <a:noFill/>
        </p:spPr>
      </p:pic>
      <p:sp>
        <p:nvSpPr>
          <p:cNvPr id="11" name="TextBox 13"/>
          <p:cNvSpPr txBox="1"/>
          <p:nvPr/>
        </p:nvSpPr>
        <p:spPr>
          <a:xfrm>
            <a:off x="6609184" y="1193537"/>
            <a:ext cx="930965" cy="584775"/>
          </a:xfrm>
          <a:prstGeom prst="rect">
            <a:avLst/>
          </a:prstGeom>
          <a:noFill/>
        </p:spPr>
        <p:txBody>
          <a:bodyPr wrap="square" rtlCol="0">
            <a:spAutoFit/>
          </a:bodyPr>
          <a:lstStyle/>
          <a:p>
            <a:pPr algn="l"/>
            <a:r>
              <a:rPr lang="en-US" sz="3200" b="1" dirty="0" err="1" smtClean="0"/>
              <a:t>Tu</a:t>
            </a:r>
            <a:endParaRPr lang="th-TH" sz="3200" b="1" dirty="0"/>
          </a:p>
        </p:txBody>
      </p:sp>
      <p:cxnSp>
        <p:nvCxnSpPr>
          <p:cNvPr id="12" name="Straight Arrow Connector 16"/>
          <p:cNvCxnSpPr/>
          <p:nvPr/>
        </p:nvCxnSpPr>
        <p:spPr bwMode="auto">
          <a:xfrm flipH="1">
            <a:off x="5961112" y="1578420"/>
            <a:ext cx="720080" cy="204783"/>
          </a:xfrm>
          <a:prstGeom prst="straightConnector1">
            <a:avLst/>
          </a:prstGeom>
          <a:solidFill>
            <a:schemeClr val="accent1"/>
          </a:solidFill>
          <a:ln w="41275" cap="flat" cmpd="sng" algn="ctr">
            <a:solidFill>
              <a:schemeClr val="tx1"/>
            </a:solidFill>
            <a:prstDash val="solid"/>
            <a:round/>
            <a:headEnd type="none" w="med" len="med"/>
            <a:tailEnd type="arrow"/>
          </a:ln>
          <a:effectLst/>
        </p:spPr>
      </p:cxnSp>
      <p:sp>
        <p:nvSpPr>
          <p:cNvPr id="13" name="TextBox 9"/>
          <p:cNvSpPr txBox="1">
            <a:spLocks noChangeArrowheads="1"/>
          </p:cNvSpPr>
          <p:nvPr/>
        </p:nvSpPr>
        <p:spPr bwMode="auto">
          <a:xfrm>
            <a:off x="237332" y="4360540"/>
            <a:ext cx="43957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r" eaLnBrk="0" fontAlgn="base" hangingPunct="0">
              <a:spcBef>
                <a:spcPct val="0"/>
              </a:spcBef>
              <a:spcAft>
                <a:spcPct val="0"/>
              </a:spcAft>
              <a:defRPr sz="2400">
                <a:solidFill>
                  <a:schemeClr val="tx1"/>
                </a:solidFill>
                <a:latin typeface="Tahoma" charset="0"/>
                <a:ea typeface="ＭＳ Ｐゴシック" charset="0"/>
              </a:defRPr>
            </a:lvl9pPr>
          </a:lstStyle>
          <a:p>
            <a:pPr algn="ctr">
              <a:spcBef>
                <a:spcPct val="50000"/>
              </a:spcBef>
            </a:pPr>
            <a:r>
              <a:rPr lang="en-US" altLang="zh-TW" sz="2000" dirty="0" err="1" smtClean="0">
                <a:latin typeface="Tahoma" pitchFamily="34" charset="0"/>
                <a:ea typeface="Tahoma" pitchFamily="34" charset="0"/>
                <a:cs typeface="Tahoma" pitchFamily="34" charset="0"/>
              </a:rPr>
              <a:t>Guadagno</a:t>
            </a:r>
            <a:r>
              <a:rPr lang="en-US" altLang="zh-TW" sz="2000" dirty="0" smtClean="0">
                <a:latin typeface="Tahoma" pitchFamily="34" charset="0"/>
                <a:ea typeface="Tahoma" pitchFamily="34" charset="0"/>
                <a:cs typeface="Tahoma" pitchFamily="34" charset="0"/>
              </a:rPr>
              <a:t> </a:t>
            </a:r>
            <a:r>
              <a:rPr lang="en-US" altLang="zh-TW" sz="2000" dirty="0" err="1" smtClean="0">
                <a:latin typeface="Tahoma" pitchFamily="34" charset="0"/>
                <a:ea typeface="Tahoma" pitchFamily="34" charset="0"/>
                <a:cs typeface="Tahoma" pitchFamily="34" charset="0"/>
              </a:rPr>
              <a:t>dal</a:t>
            </a:r>
            <a:r>
              <a:rPr lang="en-US" altLang="zh-TW" sz="2000" dirty="0" smtClean="0">
                <a:latin typeface="Tahoma" pitchFamily="34" charset="0"/>
                <a:ea typeface="Tahoma" pitchFamily="34" charset="0"/>
                <a:cs typeface="Tahoma" pitchFamily="34" charset="0"/>
              </a:rPr>
              <a:t> 25% al 50% </a:t>
            </a:r>
            <a:r>
              <a:rPr lang="en-US" altLang="zh-TW" sz="2000" dirty="0" err="1" smtClean="0">
                <a:latin typeface="Tahoma" pitchFamily="34" charset="0"/>
                <a:ea typeface="Tahoma" pitchFamily="34" charset="0"/>
                <a:cs typeface="Tahoma" pitchFamily="34" charset="0"/>
              </a:rPr>
              <a:t>sul</a:t>
            </a:r>
            <a:r>
              <a:rPr lang="en-US" altLang="zh-TW" sz="2000" dirty="0" smtClean="0">
                <a:latin typeface="Tahoma" pitchFamily="34" charset="0"/>
                <a:ea typeface="Tahoma" pitchFamily="34" charset="0"/>
                <a:cs typeface="Tahoma" pitchFamily="34" charset="0"/>
              </a:rPr>
              <a:t> </a:t>
            </a:r>
            <a:r>
              <a:rPr lang="en-US" altLang="zh-TW" sz="2000" dirty="0" err="1" smtClean="0">
                <a:latin typeface="Tahoma" pitchFamily="34" charset="0"/>
                <a:ea typeface="Tahoma" pitchFamily="34" charset="0"/>
                <a:cs typeface="Tahoma" pitchFamily="34" charset="0"/>
              </a:rPr>
              <a:t>consumo</a:t>
            </a:r>
            <a:r>
              <a:rPr lang="en-US" altLang="zh-TW" sz="2000" dirty="0" smtClean="0">
                <a:latin typeface="Tahoma" pitchFamily="34" charset="0"/>
                <a:ea typeface="Tahoma" pitchFamily="34" charset="0"/>
                <a:cs typeface="Tahoma" pitchFamily="34" charset="0"/>
              </a:rPr>
              <a:t> </a:t>
            </a:r>
            <a:r>
              <a:rPr lang="en-US" altLang="zh-TW" sz="2000" dirty="0" err="1" smtClean="0">
                <a:latin typeface="Tahoma" pitchFamily="34" charset="0"/>
                <a:ea typeface="Tahoma" pitchFamily="34" charset="0"/>
                <a:cs typeface="Tahoma" pitchFamily="34" charset="0"/>
              </a:rPr>
              <a:t>prodotti</a:t>
            </a:r>
            <a:r>
              <a:rPr lang="en-US" altLang="zh-TW" sz="2000" dirty="0" smtClean="0">
                <a:latin typeface="Tahoma" pitchFamily="34" charset="0"/>
                <a:ea typeface="Tahoma" pitchFamily="34" charset="0"/>
                <a:cs typeface="Tahoma" pitchFamily="34" charset="0"/>
              </a:rPr>
              <a:t>.</a:t>
            </a:r>
            <a:endParaRPr lang="en-US" altLang="zh-TW" sz="2000" dirty="0">
              <a:latin typeface="Tahoma" pitchFamily="34" charset="0"/>
              <a:ea typeface="Tahoma" pitchFamily="34" charset="0"/>
              <a:cs typeface="Tahoma" pitchFamily="34" charset="0"/>
            </a:endParaRPr>
          </a:p>
        </p:txBody>
      </p:sp>
      <p:sp>
        <p:nvSpPr>
          <p:cNvPr id="14" name="TextBox 17"/>
          <p:cNvSpPr txBox="1"/>
          <p:nvPr/>
        </p:nvSpPr>
        <p:spPr>
          <a:xfrm>
            <a:off x="5169025" y="4341490"/>
            <a:ext cx="4427412" cy="400110"/>
          </a:xfrm>
          <a:prstGeom prst="rect">
            <a:avLst/>
          </a:prstGeom>
          <a:noFill/>
        </p:spPr>
        <p:txBody>
          <a:bodyPr wrap="square" rtlCol="0">
            <a:spAutoFit/>
          </a:bodyPr>
          <a:lstStyle/>
          <a:p>
            <a:pPr algn="ctr"/>
            <a:r>
              <a:rPr lang="en-US" sz="2000" dirty="0" err="1" smtClean="0"/>
              <a:t>Guadagno</a:t>
            </a:r>
            <a:r>
              <a:rPr lang="en-US" sz="2000" dirty="0" smtClean="0"/>
              <a:t> Royalties e Bonus</a:t>
            </a:r>
          </a:p>
        </p:txBody>
      </p:sp>
      <p:sp>
        <p:nvSpPr>
          <p:cNvPr id="15" name="TextBox 19"/>
          <p:cNvSpPr txBox="1"/>
          <p:nvPr/>
        </p:nvSpPr>
        <p:spPr>
          <a:xfrm>
            <a:off x="386921" y="5805264"/>
            <a:ext cx="9209516" cy="461665"/>
          </a:xfrm>
          <a:prstGeom prst="rect">
            <a:avLst/>
          </a:prstGeom>
          <a:noFill/>
          <a:ln w="38100">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prstDash val="solid"/>
          </a:ln>
        </p:spPr>
        <p:txBody>
          <a:bodyPr wrap="square" rtlCol="0">
            <a:spAutoFit/>
          </a:bodyPr>
          <a:lstStyle/>
          <a:p>
            <a:pPr algn="ctr"/>
            <a:r>
              <a:rPr lang="en-US" sz="2400" dirty="0" err="1" smtClean="0"/>
              <a:t>Inoltre</a:t>
            </a:r>
            <a:r>
              <a:rPr lang="en-US" sz="2400" dirty="0" smtClean="0"/>
              <a:t> </a:t>
            </a:r>
            <a:r>
              <a:rPr lang="en-US" sz="2400" dirty="0" err="1" smtClean="0"/>
              <a:t>ci</a:t>
            </a:r>
            <a:r>
              <a:rPr lang="en-US" sz="2400" dirty="0" smtClean="0"/>
              <a:t> </a:t>
            </a:r>
            <a:r>
              <a:rPr lang="en-US" sz="2400" dirty="0" err="1" smtClean="0"/>
              <a:t>si</a:t>
            </a:r>
            <a:r>
              <a:rPr lang="en-US" sz="2400" dirty="0" smtClean="0"/>
              <a:t> </a:t>
            </a:r>
            <a:r>
              <a:rPr lang="en-US" sz="2400" dirty="0" err="1" smtClean="0"/>
              <a:t>può</a:t>
            </a:r>
            <a:r>
              <a:rPr lang="en-US" sz="2400" dirty="0" smtClean="0"/>
              <a:t> </a:t>
            </a:r>
            <a:r>
              <a:rPr lang="en-US" sz="2400" dirty="0" err="1" smtClean="0"/>
              <a:t>qualificare</a:t>
            </a:r>
            <a:r>
              <a:rPr lang="en-US" sz="2400" dirty="0" smtClean="0"/>
              <a:t> per </a:t>
            </a:r>
            <a:r>
              <a:rPr lang="en-US" sz="2400" dirty="0" err="1" smtClean="0"/>
              <a:t>vacanze</a:t>
            </a:r>
            <a:r>
              <a:rPr lang="en-US" sz="2400" dirty="0" smtClean="0"/>
              <a:t> </a:t>
            </a:r>
            <a:r>
              <a:rPr lang="en-US" sz="2400" dirty="0" err="1" smtClean="0"/>
              <a:t>ed</a:t>
            </a:r>
            <a:r>
              <a:rPr lang="en-US" sz="2400" dirty="0" smtClean="0"/>
              <a:t> </a:t>
            </a:r>
            <a:r>
              <a:rPr lang="en-US" sz="2400" dirty="0" err="1" smtClean="0"/>
              <a:t>eventi</a:t>
            </a:r>
            <a:r>
              <a:rPr lang="en-US" sz="2400" dirty="0" smtClean="0"/>
              <a:t> </a:t>
            </a:r>
            <a:r>
              <a:rPr lang="en-US" sz="2400" dirty="0" err="1" smtClean="0"/>
              <a:t>premio</a:t>
            </a:r>
            <a:r>
              <a:rPr lang="en-US" sz="2400" dirty="0" smtClean="0"/>
              <a:t>.</a:t>
            </a:r>
            <a:endParaRPr lang="th-TH" sz="2400" dirty="0"/>
          </a:p>
        </p:txBody>
      </p:sp>
      <p:sp>
        <p:nvSpPr>
          <p:cNvPr id="16" name="CasellaDiTesto 15"/>
          <p:cNvSpPr txBox="1"/>
          <p:nvPr/>
        </p:nvSpPr>
        <p:spPr>
          <a:xfrm>
            <a:off x="-33560" y="5301208"/>
            <a:ext cx="9905996" cy="400110"/>
          </a:xfrm>
          <a:prstGeom prst="rect">
            <a:avLst/>
          </a:prstGeom>
          <a:noFill/>
        </p:spPr>
        <p:txBody>
          <a:bodyPr wrap="square" rtlCol="0">
            <a:spAutoFit/>
          </a:bodyPr>
          <a:lstStyle/>
          <a:p>
            <a:pPr algn="ctr"/>
            <a:r>
              <a:rPr lang="it-IT" sz="2000" dirty="0" smtClean="0">
                <a:latin typeface="Verdana" pitchFamily="34" charset="0"/>
                <a:ea typeface="Verdana" pitchFamily="34" charset="0"/>
                <a:cs typeface="Verdana" pitchFamily="34" charset="0"/>
              </a:rPr>
              <a:t>Tutto questo con l’aiuto del vostro Sponsor</a:t>
            </a:r>
            <a:endParaRPr lang="it-IT" sz="2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40046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629" y="1241351"/>
            <a:ext cx="6678742" cy="3816424"/>
          </a:xfrm>
          <a:prstGeom prst="rect">
            <a:avLst/>
          </a:prstGeom>
        </p:spPr>
      </p:pic>
      <p:sp>
        <p:nvSpPr>
          <p:cNvPr id="7" name="Rectangle 8"/>
          <p:cNvSpPr/>
          <p:nvPr/>
        </p:nvSpPr>
        <p:spPr bwMode="auto">
          <a:xfrm>
            <a:off x="0" y="349027"/>
            <a:ext cx="9906000" cy="847725"/>
          </a:xfrm>
          <a:prstGeom prst="rect">
            <a:avLst/>
          </a:prstGeom>
          <a:no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5400" b="1" i="0" u="none" strike="noStrike" kern="0" cap="none" spc="0" normalizeH="0" baseline="0" noProof="0" dirty="0" smtClean="0">
                <a:ln>
                  <a:noFill/>
                </a:ln>
                <a:solidFill>
                  <a:schemeClr val="bg1"/>
                </a:solidFill>
                <a:effectLst/>
                <a:uLnTx/>
                <a:uFillTx/>
                <a:cs typeface="PMingLiU" charset="0"/>
              </a:rPr>
              <a:t>IL  GUADAGNO</a:t>
            </a:r>
            <a:endParaRPr kumimoji="0" lang="it-IT" sz="5400" b="1" i="0" u="none" strike="noStrike" kern="0" cap="none" spc="0" normalizeH="0" baseline="0" noProof="0" dirty="0">
              <a:ln>
                <a:noFill/>
              </a:ln>
              <a:solidFill>
                <a:schemeClr val="bg1"/>
              </a:solidFill>
              <a:effectLst/>
              <a:uLnTx/>
              <a:uFillTx/>
              <a:cs typeface="Arial" pitchFamily="34" charset="0"/>
            </a:endParaRPr>
          </a:p>
        </p:txBody>
      </p:sp>
      <p:sp>
        <p:nvSpPr>
          <p:cNvPr id="9" name="CasellaDiTesto 8"/>
          <p:cNvSpPr txBox="1"/>
          <p:nvPr/>
        </p:nvSpPr>
        <p:spPr>
          <a:xfrm>
            <a:off x="272480" y="5229200"/>
            <a:ext cx="9361040" cy="1015663"/>
          </a:xfrm>
          <a:prstGeom prst="rect">
            <a:avLst/>
          </a:prstGeom>
          <a:solidFill>
            <a:srgbClr val="EEECE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1" i="0" u="none" strike="noStrike" kern="0" cap="none" spc="0" normalizeH="0" baseline="0" noProof="0" dirty="0" err="1" smtClean="0">
                <a:ln>
                  <a:noFill/>
                </a:ln>
                <a:solidFill>
                  <a:prstClr val="black"/>
                </a:solidFill>
                <a:effectLst/>
                <a:uLnTx/>
                <a:uFillTx/>
                <a:latin typeface="Verdana" pitchFamily="34" charset="0"/>
                <a:ea typeface="Verdana" pitchFamily="34" charset="0"/>
                <a:cs typeface="Verdana" pitchFamily="34" charset="0"/>
              </a:rPr>
              <a:t>Cos’è</a:t>
            </a:r>
            <a:r>
              <a:rPr kumimoji="0" lang="en-US" altLang="zh-TW" sz="1800" b="1"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rPr>
              <a:t> </a:t>
            </a:r>
            <a:r>
              <a:rPr kumimoji="0" lang="en-US" altLang="zh-TW" sz="1800" b="1" i="0" u="none" strike="noStrike" kern="0" cap="none" spc="0" normalizeH="0" baseline="0" noProof="0" dirty="0" err="1" smtClean="0">
                <a:ln>
                  <a:noFill/>
                </a:ln>
                <a:solidFill>
                  <a:prstClr val="black"/>
                </a:solidFill>
                <a:effectLst/>
                <a:uLnTx/>
                <a:uFillTx/>
                <a:latin typeface="Verdana" pitchFamily="34" charset="0"/>
                <a:ea typeface="Verdana" pitchFamily="34" charset="0"/>
                <a:cs typeface="Verdana" pitchFamily="34" charset="0"/>
              </a:rPr>
              <a:t>una</a:t>
            </a:r>
            <a:r>
              <a:rPr kumimoji="0" lang="en-US" altLang="zh-TW" sz="1800" b="1"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rPr>
              <a:t> RENDITA (Royalties)</a:t>
            </a:r>
            <a:endParaRPr kumimoji="0" lang="it-IT" sz="1800" b="1"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1400" b="0"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rPr>
              <a:t>‘E’ il flusso di guadagno che continua a generarsi dopo che un impegno lavorativo  è stato compiuto.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smtClean="0">
                <a:ln>
                  <a:noFill/>
                </a:ln>
                <a:solidFill>
                  <a:prstClr val="black"/>
                </a:solidFill>
                <a:effectLst/>
                <a:uLnTx/>
                <a:uFillTx/>
                <a:latin typeface="Verdana" pitchFamily="34" charset="0"/>
                <a:ea typeface="Verdana" pitchFamily="34" charset="0"/>
                <a:cs typeface="Verdana" pitchFamily="34" charset="0"/>
              </a:rPr>
              <a:t>In poche parole, «diritti» percepiti a seguito di un’attività produttiva eseguita precedentemente.’</a:t>
            </a:r>
          </a:p>
        </p:txBody>
      </p:sp>
    </p:spTree>
    <p:extLst>
      <p:ext uri="{BB962C8B-B14F-4D97-AF65-F5344CB8AC3E}">
        <p14:creationId xmlns:p14="http://schemas.microsoft.com/office/powerpoint/2010/main" val="3570914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16024" y="1435998"/>
            <a:ext cx="9489504" cy="4801314"/>
          </a:xfrm>
          <a:prstGeom prst="rect">
            <a:avLst/>
          </a:prstGeom>
          <a:solidFill>
            <a:sysClr val="window" lastClr="FFFFFF"/>
          </a:solidFill>
        </p:spPr>
        <p:txBody>
          <a:bodyPr wrap="square" lIns="91440" tIns="45720" rIns="91440" bIns="45720">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3200" b="0" i="0" u="none" strike="noStrike" kern="0" cap="none" spc="0" normalizeH="0" baseline="0" noProof="0" dirty="0" smtClean="0">
                <a:ln w="22225" cap="sq">
                  <a:solidFill>
                    <a:prstClr val="black"/>
                  </a:solidFill>
                  <a:prstDash val="solid"/>
                  <a:bevel/>
                </a:ln>
                <a:solidFill>
                  <a:srgbClr val="678034"/>
                </a:solidFill>
                <a:effectLst/>
                <a:uLnTx/>
                <a:uFillTx/>
                <a:latin typeface="Verdana" pitchFamily="34" charset="0"/>
              </a:rPr>
              <a:t>Questa attività è per le persone che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3200" b="0" i="0" u="none" strike="noStrike" kern="0" cap="none" spc="0" normalizeH="0" baseline="0" noProof="0" dirty="0" smtClean="0">
                <a:ln w="22225" cap="sq">
                  <a:solidFill>
                    <a:prstClr val="black"/>
                  </a:solidFill>
                  <a:prstDash val="solid"/>
                  <a:bevel/>
                </a:ln>
                <a:solidFill>
                  <a:srgbClr val="678034"/>
                </a:solidFill>
                <a:effectLst/>
                <a:uLnTx/>
                <a:uFillTx/>
                <a:latin typeface="Verdana" pitchFamily="34" charset="0"/>
              </a:rPr>
              <a:t>seriamente e con impegno</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3200" b="0" i="0" u="none" strike="noStrike" kern="0" cap="none" spc="0" normalizeH="0" baseline="0" noProof="0" dirty="0" smtClean="0">
                <a:ln w="22225" cap="sq">
                  <a:solidFill>
                    <a:prstClr val="black"/>
                  </a:solidFill>
                  <a:prstDash val="solid"/>
                  <a:bevel/>
                </a:ln>
                <a:solidFill>
                  <a:srgbClr val="678034"/>
                </a:solidFill>
                <a:effectLst/>
                <a:uLnTx/>
                <a:uFillTx/>
                <a:latin typeface="Verdana" pitchFamily="34" charset="0"/>
              </a:rPr>
              <a:t>vogliono cambiare la propria</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3200" b="0" i="0" u="none" strike="noStrike" kern="0" cap="none" spc="0" normalizeH="0" baseline="0" noProof="0" dirty="0" smtClean="0">
                <a:ln w="22225" cap="sq">
                  <a:solidFill>
                    <a:prstClr val="black"/>
                  </a:solidFill>
                  <a:prstDash val="solid"/>
                  <a:bevel/>
                </a:ln>
                <a:solidFill>
                  <a:srgbClr val="678034"/>
                </a:solidFill>
                <a:effectLst/>
                <a:uLnTx/>
                <a:uFillTx/>
                <a:latin typeface="Verdana" pitchFamily="34" charset="0"/>
              </a:rPr>
              <a:t>situazione finanziaria</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3200" b="0" i="0" u="none" strike="noStrike" kern="0" cap="none" spc="0" normalizeH="0" baseline="0" noProof="0" dirty="0" smtClean="0">
                <a:ln w="22225" cap="sq">
                  <a:solidFill>
                    <a:prstClr val="black"/>
                  </a:solidFill>
                  <a:prstDash val="solid"/>
                  <a:bevel/>
                </a:ln>
                <a:solidFill>
                  <a:srgbClr val="678034"/>
                </a:solidFill>
                <a:effectLst/>
                <a:uLnTx/>
                <a:uFillTx/>
                <a:latin typeface="Verdana" pitchFamily="34" charset="0"/>
              </a:rPr>
              <a:t>in un contesto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it-IT" sz="4400" b="1" i="0" u="none" strike="noStrike" kern="0" cap="none" spc="0" normalizeH="0" baseline="0" noProof="0" dirty="0" smtClean="0">
                <a:ln w="22225" cap="sq">
                  <a:solidFill>
                    <a:prstClr val="black"/>
                  </a:solidFill>
                  <a:prstDash val="solid"/>
                  <a:bevel/>
                </a:ln>
                <a:solidFill>
                  <a:srgbClr val="00B050"/>
                </a:solidFill>
                <a:effectLst/>
                <a:uLnTx/>
                <a:uFillTx/>
                <a:latin typeface="Verdana" pitchFamily="34" charset="0"/>
              </a:rPr>
              <a:t>Meritocratico e Autonomo!</a:t>
            </a:r>
          </a:p>
        </p:txBody>
      </p:sp>
      <p:sp>
        <p:nvSpPr>
          <p:cNvPr id="7" name="Rectangle 8"/>
          <p:cNvSpPr/>
          <p:nvPr/>
        </p:nvSpPr>
        <p:spPr bwMode="auto">
          <a:xfrm>
            <a:off x="0" y="40466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smtClean="0">
                <a:ln>
                  <a:noFill/>
                </a:ln>
                <a:solidFill>
                  <a:schemeClr val="bg1"/>
                </a:solidFill>
                <a:effectLst/>
                <a:uLnTx/>
                <a:uFillTx/>
              </a:rPr>
              <a:t>Il </a:t>
            </a:r>
            <a:r>
              <a:rPr kumimoji="0" lang="en-US" sz="4800" b="1" i="0" u="none" strike="noStrike" kern="0" cap="none" spc="0" normalizeH="0" baseline="0" noProof="0" dirty="0" err="1" smtClean="0">
                <a:ln>
                  <a:noFill/>
                </a:ln>
                <a:solidFill>
                  <a:schemeClr val="bg1"/>
                </a:solidFill>
                <a:effectLst/>
                <a:uLnTx/>
                <a:uFillTx/>
              </a:rPr>
              <a:t>Lavoro</a:t>
            </a:r>
            <a:r>
              <a:rPr kumimoji="0" lang="en-US" sz="4800" b="1" i="0" u="none" strike="noStrike" kern="0" cap="none" spc="0" normalizeH="0" baseline="0" noProof="0" dirty="0" smtClean="0">
                <a:ln>
                  <a:noFill/>
                </a:ln>
                <a:solidFill>
                  <a:schemeClr val="bg1"/>
                </a:solidFill>
                <a:effectLst/>
                <a:uLnTx/>
                <a:uFillTx/>
              </a:rPr>
              <a:t> in </a:t>
            </a:r>
            <a:r>
              <a:rPr kumimoji="0" lang="en-US" sz="4800" b="1" i="0" u="none" strike="noStrike" kern="0" cap="none" spc="0" normalizeH="0" baseline="0" noProof="0" dirty="0" err="1" smtClean="0">
                <a:ln>
                  <a:noFill/>
                </a:ln>
                <a:solidFill>
                  <a:schemeClr val="bg1"/>
                </a:solidFill>
                <a:effectLst/>
                <a:uLnTx/>
                <a:uFillTx/>
              </a:rPr>
              <a:t>Herbalife</a:t>
            </a:r>
            <a:endParaRPr kumimoji="0" lang="en-US" sz="4800" b="1" i="0" u="none" strike="noStrike" kern="0" cap="none" spc="0" normalizeH="0" baseline="0" noProof="0" dirty="0" smtClean="0">
              <a:ln>
                <a:noFill/>
              </a:ln>
              <a:solidFill>
                <a:schemeClr val="bg1"/>
              </a:solidFill>
              <a:effectLst/>
              <a:uLnTx/>
              <a:uFillTx/>
            </a:endParaRPr>
          </a:p>
        </p:txBody>
      </p:sp>
    </p:spTree>
    <p:extLst>
      <p:ext uri="{BB962C8B-B14F-4D97-AF65-F5344CB8AC3E}">
        <p14:creationId xmlns:p14="http://schemas.microsoft.com/office/powerpoint/2010/main" val="3871528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p:nvPr/>
        </p:nvSpPr>
        <p:spPr bwMode="auto">
          <a:xfrm>
            <a:off x="0" y="404664"/>
            <a:ext cx="9906000" cy="1512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smtClean="0">
                <a:ln>
                  <a:noFill/>
                </a:ln>
                <a:solidFill>
                  <a:schemeClr val="bg1"/>
                </a:solidFill>
                <a:effectLst/>
                <a:uLnTx/>
                <a:uFillTx/>
              </a:rPr>
              <a:t>Il </a:t>
            </a:r>
            <a:r>
              <a:rPr kumimoji="0" lang="en-US" sz="4800" b="1" i="0" u="none" strike="noStrike" kern="0" cap="none" spc="0" normalizeH="0" baseline="0" noProof="0" dirty="0" err="1" smtClean="0">
                <a:ln>
                  <a:noFill/>
                </a:ln>
                <a:solidFill>
                  <a:schemeClr val="bg1"/>
                </a:solidFill>
                <a:effectLst/>
                <a:uLnTx/>
                <a:uFillTx/>
              </a:rPr>
              <a:t>Lavoro</a:t>
            </a:r>
            <a:r>
              <a:rPr kumimoji="0" lang="en-US" sz="4800" b="1" i="0" u="none" strike="noStrike" kern="0" cap="none" spc="0" normalizeH="0" baseline="0" noProof="0" dirty="0" smtClean="0">
                <a:ln>
                  <a:noFill/>
                </a:ln>
                <a:solidFill>
                  <a:schemeClr val="bg1"/>
                </a:solidFill>
                <a:effectLst/>
                <a:uLnTx/>
                <a:uFillTx/>
              </a:rPr>
              <a:t> in Herbalife</a:t>
            </a:r>
          </a:p>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dirty="0" err="1">
                <a:solidFill>
                  <a:schemeClr val="bg1"/>
                </a:solidFill>
              </a:rPr>
              <a:t>n</a:t>
            </a:r>
            <a:r>
              <a:rPr lang="en-US" sz="3600" kern="0" dirty="0" err="1" smtClean="0">
                <a:solidFill>
                  <a:schemeClr val="bg1"/>
                </a:solidFill>
              </a:rPr>
              <a:t>ell’ambito</a:t>
            </a:r>
            <a:r>
              <a:rPr lang="en-US" sz="3600" kern="0" dirty="0" smtClean="0">
                <a:solidFill>
                  <a:schemeClr val="bg1"/>
                </a:solidFill>
              </a:rPr>
              <a:t> del </a:t>
            </a:r>
            <a:r>
              <a:rPr lang="en-US" sz="3600" kern="0" dirty="0" err="1" smtClean="0">
                <a:solidFill>
                  <a:schemeClr val="bg1"/>
                </a:solidFill>
              </a:rPr>
              <a:t>nostro</a:t>
            </a:r>
            <a:r>
              <a:rPr lang="en-US" sz="3600" kern="0" dirty="0" smtClean="0">
                <a:solidFill>
                  <a:schemeClr val="bg1"/>
                </a:solidFill>
              </a:rPr>
              <a:t> </a:t>
            </a:r>
            <a:r>
              <a:rPr lang="en-US" sz="3600" kern="0" dirty="0" err="1" smtClean="0">
                <a:solidFill>
                  <a:schemeClr val="bg1"/>
                </a:solidFill>
              </a:rPr>
              <a:t>gruppo</a:t>
            </a:r>
            <a:endParaRPr kumimoji="0" lang="en-US" sz="3600" i="0" u="none" strike="noStrike" kern="0" cap="none" spc="0" normalizeH="0" baseline="0" noProof="0" dirty="0" smtClean="0">
              <a:ln>
                <a:noFill/>
              </a:ln>
              <a:solidFill>
                <a:schemeClr val="bg1"/>
              </a:solidFill>
              <a:effectLst/>
              <a:uLnTx/>
              <a:uFillTx/>
            </a:endParaRPr>
          </a:p>
        </p:txBody>
      </p:sp>
      <p:sp>
        <p:nvSpPr>
          <p:cNvPr id="4" name="Rectangle 8"/>
          <p:cNvSpPr/>
          <p:nvPr/>
        </p:nvSpPr>
        <p:spPr>
          <a:xfrm>
            <a:off x="1136576" y="4437112"/>
            <a:ext cx="7848872" cy="1569660"/>
          </a:xfrm>
          <a:prstGeom prst="rect">
            <a:avLst/>
          </a:prstGeom>
          <a:noFill/>
        </p:spPr>
        <p:txBody>
          <a:bodyPr wrap="square">
            <a:spAutoFit/>
          </a:bodyPr>
          <a:lstStyle/>
          <a:p>
            <a:r>
              <a:rPr lang="en-US" sz="2400" dirty="0" smtClean="0">
                <a:solidFill>
                  <a:prstClr val="black"/>
                </a:solidFill>
              </a:rPr>
              <a:t>vi aiuterà a </a:t>
            </a:r>
            <a:r>
              <a:rPr lang="en-US" sz="2400" dirty="0" err="1" smtClean="0">
                <a:solidFill>
                  <a:prstClr val="black"/>
                </a:solidFill>
              </a:rPr>
              <a:t>trarre</a:t>
            </a:r>
            <a:r>
              <a:rPr lang="en-US" sz="2400" dirty="0" smtClean="0">
                <a:solidFill>
                  <a:prstClr val="black"/>
                </a:solidFill>
              </a:rPr>
              <a:t> </a:t>
            </a:r>
            <a:r>
              <a:rPr lang="en-US" sz="2400" dirty="0" err="1" smtClean="0">
                <a:solidFill>
                  <a:prstClr val="black"/>
                </a:solidFill>
              </a:rPr>
              <a:t>tutti</a:t>
            </a:r>
            <a:r>
              <a:rPr lang="en-US" sz="2400" dirty="0" smtClean="0">
                <a:solidFill>
                  <a:prstClr val="black"/>
                </a:solidFill>
              </a:rPr>
              <a:t> </a:t>
            </a:r>
            <a:r>
              <a:rPr lang="en-US" sz="2400" dirty="0" err="1" smtClean="0">
                <a:solidFill>
                  <a:prstClr val="black"/>
                </a:solidFill>
              </a:rPr>
              <a:t>i</a:t>
            </a:r>
            <a:r>
              <a:rPr lang="en-US" sz="2400" dirty="0" smtClean="0">
                <a:solidFill>
                  <a:prstClr val="black"/>
                </a:solidFill>
              </a:rPr>
              <a:t> vantaggi di cui si è parlato durante la </a:t>
            </a:r>
            <a:r>
              <a:rPr lang="en-US" sz="2400" dirty="0" err="1" smtClean="0">
                <a:solidFill>
                  <a:prstClr val="black"/>
                </a:solidFill>
              </a:rPr>
              <a:t>presentazione</a:t>
            </a:r>
            <a:r>
              <a:rPr lang="en-US" sz="2400" dirty="0" smtClean="0">
                <a:solidFill>
                  <a:prstClr val="black"/>
                </a:solidFill>
              </a:rPr>
              <a:t>. </a:t>
            </a:r>
            <a:r>
              <a:rPr lang="en-US" sz="2400" dirty="0" err="1" smtClean="0">
                <a:solidFill>
                  <a:srgbClr val="000000"/>
                </a:solidFill>
              </a:rPr>
              <a:t>Teniamo</a:t>
            </a:r>
            <a:r>
              <a:rPr lang="en-US" sz="2400" dirty="0" smtClean="0">
                <a:solidFill>
                  <a:srgbClr val="000000"/>
                </a:solidFill>
              </a:rPr>
              <a:t> comunque a </a:t>
            </a:r>
            <a:r>
              <a:rPr lang="en-US" sz="2400" dirty="0" err="1" smtClean="0">
                <a:solidFill>
                  <a:srgbClr val="000000"/>
                </a:solidFill>
              </a:rPr>
              <a:t>sottolineare</a:t>
            </a:r>
            <a:r>
              <a:rPr lang="en-US" sz="2400" dirty="0" smtClean="0">
                <a:solidFill>
                  <a:srgbClr val="000000"/>
                </a:solidFill>
              </a:rPr>
              <a:t> </a:t>
            </a:r>
            <a:r>
              <a:rPr lang="en-US" sz="2400" dirty="0" err="1" smtClean="0">
                <a:solidFill>
                  <a:prstClr val="black"/>
                </a:solidFill>
              </a:rPr>
              <a:t>che</a:t>
            </a:r>
            <a:r>
              <a:rPr lang="en-US" sz="2400" dirty="0" smtClean="0">
                <a:solidFill>
                  <a:prstClr val="black"/>
                </a:solidFill>
              </a:rPr>
              <a:t> Herbalife non è un’occupazione da dipendente ma è un’attività imprenditoriale affiancata dal proprio sponsor.</a:t>
            </a:r>
          </a:p>
        </p:txBody>
      </p:sp>
      <p:pic>
        <p:nvPicPr>
          <p:cNvPr id="5" name="Immagin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70748" y="1926353"/>
            <a:ext cx="2964503" cy="2343498"/>
          </a:xfrm>
          <a:prstGeom prst="rect">
            <a:avLst/>
          </a:prstGeom>
        </p:spPr>
      </p:pic>
    </p:spTree>
    <p:extLst>
      <p:ext uri="{BB962C8B-B14F-4D97-AF65-F5344CB8AC3E}">
        <p14:creationId xmlns:p14="http://schemas.microsoft.com/office/powerpoint/2010/main" val="3487359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41489"/>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2800" b="1" dirty="0" err="1" smtClean="0">
                <a:solidFill>
                  <a:schemeClr val="bg1"/>
                </a:solidFill>
              </a:rPr>
              <a:t>Svolgere</a:t>
            </a:r>
            <a:r>
              <a:rPr lang="en-US" sz="2800" b="1" dirty="0" smtClean="0">
                <a:solidFill>
                  <a:schemeClr val="bg1"/>
                </a:solidFill>
              </a:rPr>
              <a:t> un </a:t>
            </a:r>
            <a:r>
              <a:rPr lang="en-US" sz="2800" b="1" dirty="0" err="1" smtClean="0">
                <a:solidFill>
                  <a:schemeClr val="bg1"/>
                </a:solidFill>
              </a:rPr>
              <a:t>lavoro</a:t>
            </a:r>
            <a:r>
              <a:rPr lang="en-US" sz="2800" b="1" dirty="0" smtClean="0">
                <a:solidFill>
                  <a:schemeClr val="bg1"/>
                </a:solidFill>
              </a:rPr>
              <a:t> </a:t>
            </a:r>
            <a:r>
              <a:rPr lang="en-US" sz="2800" b="1" dirty="0" err="1" smtClean="0">
                <a:solidFill>
                  <a:schemeClr val="bg1"/>
                </a:solidFill>
              </a:rPr>
              <a:t>indipendente</a:t>
            </a:r>
            <a:r>
              <a:rPr lang="en-US" sz="2800" b="1" dirty="0" smtClean="0">
                <a:solidFill>
                  <a:schemeClr val="bg1"/>
                </a:solidFill>
              </a:rPr>
              <a:t> </a:t>
            </a:r>
            <a:r>
              <a:rPr lang="en-US" sz="2800" b="1" dirty="0" err="1" smtClean="0">
                <a:solidFill>
                  <a:schemeClr val="bg1"/>
                </a:solidFill>
              </a:rPr>
              <a:t>permette</a:t>
            </a:r>
            <a:r>
              <a:rPr lang="en-US" sz="2800" b="1" dirty="0" smtClean="0">
                <a:solidFill>
                  <a:schemeClr val="bg1"/>
                </a:solidFill>
              </a:rPr>
              <a:t> di:</a:t>
            </a:r>
            <a:endParaRPr lang="en-US" sz="2800" b="1" dirty="0">
              <a:solidFill>
                <a:schemeClr val="bg1"/>
              </a:solidFill>
            </a:endParaRPr>
          </a:p>
        </p:txBody>
      </p:sp>
      <p:pic>
        <p:nvPicPr>
          <p:cNvPr id="4" name="Picture 2" descr="https://encrypted-tbn3.google.com/images?q=tbn:ANd9GcSwigd8LQF9A9hn1HmndJ4rvE3yGa5HCwLW2bPjlFofH0qI0B18LA"/>
          <p:cNvPicPr>
            <a:picLocks noChangeAspect="1" noChangeArrowheads="1"/>
          </p:cNvPicPr>
          <p:nvPr/>
        </p:nvPicPr>
        <p:blipFill>
          <a:blip r:embed="rId3" cstate="print"/>
          <a:srcRect/>
          <a:stretch>
            <a:fillRect/>
          </a:stretch>
        </p:blipFill>
        <p:spPr bwMode="auto">
          <a:xfrm>
            <a:off x="2216696" y="1391568"/>
            <a:ext cx="5472607" cy="2592288"/>
          </a:xfrm>
          <a:prstGeom prst="rect">
            <a:avLst/>
          </a:prstGeom>
          <a:noFill/>
        </p:spPr>
      </p:pic>
      <p:sp>
        <p:nvSpPr>
          <p:cNvPr id="5" name="CasellaDiTesto 4"/>
          <p:cNvSpPr txBox="1"/>
          <p:nvPr/>
        </p:nvSpPr>
        <p:spPr>
          <a:xfrm>
            <a:off x="704528" y="4000996"/>
            <a:ext cx="8424935" cy="2308324"/>
          </a:xfrm>
          <a:prstGeom prst="rect">
            <a:avLst/>
          </a:prstGeom>
          <a:noFill/>
        </p:spPr>
        <p:txBody>
          <a:bodyPr wrap="square" rtlCol="0">
            <a:spAutoFit/>
          </a:bodyPr>
          <a:lstStyle/>
          <a:p>
            <a:pPr marL="342900" indent="-342900">
              <a:lnSpc>
                <a:spcPct val="150000"/>
              </a:lnSpc>
              <a:buFont typeface="Arial" pitchFamily="34" charset="0"/>
              <a:buChar char="•"/>
            </a:pPr>
            <a:r>
              <a:rPr lang="it-IT" sz="2400" dirty="0">
                <a:latin typeface="Verdana" pitchFamily="34" charset="0"/>
                <a:ea typeface="Verdana" pitchFamily="34" charset="0"/>
                <a:cs typeface="Verdana" pitchFamily="34" charset="0"/>
              </a:rPr>
              <a:t>L</a:t>
            </a:r>
            <a:r>
              <a:rPr lang="it-IT" sz="2400" dirty="0" smtClean="0">
                <a:latin typeface="Verdana" pitchFamily="34" charset="0"/>
                <a:ea typeface="Verdana" pitchFamily="34" charset="0"/>
                <a:cs typeface="Verdana" pitchFamily="34" charset="0"/>
              </a:rPr>
              <a:t>avorare dove desiderate</a:t>
            </a:r>
          </a:p>
          <a:p>
            <a:pPr marL="342900" indent="-342900">
              <a:lnSpc>
                <a:spcPct val="150000"/>
              </a:lnSpc>
              <a:buFont typeface="Arial" pitchFamily="34" charset="0"/>
              <a:buChar char="•"/>
            </a:pPr>
            <a:r>
              <a:rPr lang="it-IT" sz="2400" dirty="0" smtClean="0">
                <a:latin typeface="Verdana" pitchFamily="34" charset="0"/>
                <a:ea typeface="Verdana" pitchFamily="34" charset="0"/>
                <a:cs typeface="Verdana" pitchFamily="34" charset="0"/>
              </a:rPr>
              <a:t>Scegliere con chi lavorare</a:t>
            </a:r>
          </a:p>
          <a:p>
            <a:pPr marL="342900" indent="-342900">
              <a:lnSpc>
                <a:spcPct val="150000"/>
              </a:lnSpc>
              <a:buFont typeface="Arial" pitchFamily="34" charset="0"/>
              <a:buChar char="•"/>
            </a:pPr>
            <a:r>
              <a:rPr lang="it-IT" sz="2400" dirty="0" smtClean="0">
                <a:latin typeface="Verdana" pitchFamily="34" charset="0"/>
                <a:ea typeface="Verdana" pitchFamily="34" charset="0"/>
                <a:cs typeface="Verdana" pitchFamily="34" charset="0"/>
              </a:rPr>
              <a:t>Affiancare questa attività al vostro attuale lavoro</a:t>
            </a:r>
          </a:p>
          <a:p>
            <a:pPr marL="342900" indent="-342900">
              <a:lnSpc>
                <a:spcPct val="150000"/>
              </a:lnSpc>
              <a:buFont typeface="Arial" pitchFamily="34" charset="0"/>
              <a:buChar char="•"/>
            </a:pPr>
            <a:r>
              <a:rPr lang="it-IT" sz="2400" dirty="0">
                <a:latin typeface="Verdana" pitchFamily="34" charset="0"/>
                <a:ea typeface="Verdana" pitchFamily="34" charset="0"/>
                <a:cs typeface="Verdana" pitchFamily="34" charset="0"/>
              </a:rPr>
              <a:t>G</a:t>
            </a:r>
            <a:r>
              <a:rPr lang="it-IT" sz="2400" dirty="0" smtClean="0">
                <a:latin typeface="Verdana" pitchFamily="34" charset="0"/>
                <a:ea typeface="Verdana" pitchFamily="34" charset="0"/>
                <a:cs typeface="Verdana" pitchFamily="34" charset="0"/>
              </a:rPr>
              <a:t>estire il vostro tempo come volete</a:t>
            </a:r>
            <a:endParaRPr lang="it-IT" sz="2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8917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8130" y="40466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800" dirty="0" smtClean="0">
                <a:solidFill>
                  <a:schemeClr val="bg1"/>
                </a:solidFill>
                <a:cs typeface="Arial" pitchFamily="34" charset="0"/>
              </a:rPr>
              <a:t>Perché Lavorare da Casa</a:t>
            </a:r>
            <a:endParaRPr lang="it-IT" sz="4800" dirty="0">
              <a:solidFill>
                <a:schemeClr val="bg1"/>
              </a:solidFill>
              <a:cs typeface="Arial" pitchFamily="34" charset="0"/>
            </a:endParaRPr>
          </a:p>
        </p:txBody>
      </p:sp>
      <p:sp>
        <p:nvSpPr>
          <p:cNvPr id="4" name="CasellaDiTesto 3"/>
          <p:cNvSpPr txBox="1"/>
          <p:nvPr/>
        </p:nvSpPr>
        <p:spPr>
          <a:xfrm>
            <a:off x="484855" y="1318955"/>
            <a:ext cx="4674648" cy="3416320"/>
          </a:xfrm>
          <a:prstGeom prst="rect">
            <a:avLst/>
          </a:prstGeom>
          <a:noFill/>
        </p:spPr>
        <p:txBody>
          <a:bodyPr wrap="square" rtlCol="0">
            <a:spAutoFit/>
          </a:bodyPr>
          <a:lstStyle/>
          <a:p>
            <a:pPr>
              <a:lnSpc>
                <a:spcPct val="150000"/>
              </a:lnSpc>
            </a:pPr>
            <a:r>
              <a:rPr lang="it-IT" sz="2400" dirty="0">
                <a:latin typeface="Verdana" pitchFamily="34" charset="0"/>
              </a:rPr>
              <a:t>Sempre più gente desidera gestire una propria occupazione indipendente lavorando da </a:t>
            </a:r>
            <a:r>
              <a:rPr lang="it-IT" sz="2400" dirty="0" smtClean="0">
                <a:latin typeface="Verdana" pitchFamily="34" charset="0"/>
              </a:rPr>
              <a:t>Casa </a:t>
            </a:r>
            <a:r>
              <a:rPr lang="it-IT" sz="2400" dirty="0">
                <a:latin typeface="Verdana" pitchFamily="34" charset="0"/>
              </a:rPr>
              <a:t>per </a:t>
            </a:r>
            <a:r>
              <a:rPr lang="it-IT" sz="2400" dirty="0" smtClean="0">
                <a:latin typeface="Verdana" pitchFamily="34" charset="0"/>
              </a:rPr>
              <a:t>aumentare </a:t>
            </a:r>
            <a:r>
              <a:rPr lang="it-IT" sz="2400" dirty="0">
                <a:latin typeface="Verdana" pitchFamily="34" charset="0"/>
              </a:rPr>
              <a:t>il proprio </a:t>
            </a:r>
            <a:r>
              <a:rPr lang="it-IT" sz="2400" dirty="0" smtClean="0">
                <a:latin typeface="Verdana" pitchFamily="34" charset="0"/>
              </a:rPr>
              <a:t>reddito o cambiare attività.</a:t>
            </a:r>
            <a:endParaRPr lang="it-IT" sz="2400" dirty="0">
              <a:latin typeface="Verdana" pitchFamily="34" charset="0"/>
            </a:endParaRPr>
          </a:p>
        </p:txBody>
      </p:sp>
      <p:sp>
        <p:nvSpPr>
          <p:cNvPr id="5" name="CasellaDiTesto 4"/>
          <p:cNvSpPr txBox="1"/>
          <p:nvPr/>
        </p:nvSpPr>
        <p:spPr>
          <a:xfrm>
            <a:off x="4" y="5180454"/>
            <a:ext cx="9906000" cy="523220"/>
          </a:xfrm>
          <a:prstGeom prst="rect">
            <a:avLst/>
          </a:prstGeom>
          <a:noFill/>
        </p:spPr>
        <p:txBody>
          <a:bodyPr wrap="square" rtlCol="0">
            <a:spAutoFit/>
          </a:bodyPr>
          <a:lstStyle/>
          <a:p>
            <a:pPr algn="ctr">
              <a:spcBef>
                <a:spcPts val="600"/>
              </a:spcBef>
              <a:spcAft>
                <a:spcPts val="600"/>
              </a:spcAft>
            </a:pPr>
            <a:r>
              <a:rPr lang="it-IT" sz="2800" b="1" i="1" dirty="0" smtClean="0">
                <a:latin typeface="Bell MT" pitchFamily="18" charset="0"/>
              </a:rPr>
              <a:t>Facendo questo tipo di scelta i vantaggi sono molteplici...</a:t>
            </a:r>
          </a:p>
        </p:txBody>
      </p:sp>
      <p:pic>
        <p:nvPicPr>
          <p:cNvPr id="6" name="Picture 2" descr="https://encrypted-tbn3.gstatic.com/images?q=tbn:ANd9GcRX9jjdpq_ghHUR1u4M7l-tADm4a9eEwKiIEWS5lUmWewYihDtR"/>
          <p:cNvPicPr>
            <a:picLocks noChangeAspect="1" noChangeArrowheads="1"/>
          </p:cNvPicPr>
          <p:nvPr/>
        </p:nvPicPr>
        <p:blipFill>
          <a:blip r:embed="rId3" cstate="print"/>
          <a:srcRect/>
          <a:stretch>
            <a:fillRect/>
          </a:stretch>
        </p:blipFill>
        <p:spPr bwMode="auto">
          <a:xfrm>
            <a:off x="5457056" y="1484784"/>
            <a:ext cx="3364701" cy="2520280"/>
          </a:xfrm>
          <a:prstGeom prst="rect">
            <a:avLst/>
          </a:prstGeom>
          <a:noFill/>
        </p:spPr>
      </p:pic>
    </p:spTree>
    <p:extLst>
      <p:ext uri="{BB962C8B-B14F-4D97-AF65-F5344CB8AC3E}">
        <p14:creationId xmlns:p14="http://schemas.microsoft.com/office/powerpoint/2010/main" val="3335558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72229"/>
            <a:ext cx="9906000" cy="84772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GB" sz="4400" i="1" dirty="0" err="1" smtClean="0">
                <a:solidFill>
                  <a:schemeClr val="bg1"/>
                </a:solidFill>
              </a:rPr>
              <a:t>Ricapitoliamo</a:t>
            </a:r>
            <a:r>
              <a:rPr lang="en-GB" sz="4400" i="1" dirty="0" smtClean="0">
                <a:solidFill>
                  <a:schemeClr val="bg1"/>
                </a:solidFill>
              </a:rPr>
              <a:t>: </a:t>
            </a:r>
            <a:r>
              <a:rPr lang="en-GB" sz="4400" i="1" dirty="0" err="1" smtClean="0">
                <a:solidFill>
                  <a:schemeClr val="bg1"/>
                </a:solidFill>
              </a:rPr>
              <a:t>Cosa</a:t>
            </a:r>
            <a:r>
              <a:rPr lang="en-GB" sz="4400" i="1" dirty="0" smtClean="0">
                <a:solidFill>
                  <a:schemeClr val="bg1"/>
                </a:solidFill>
              </a:rPr>
              <a:t> offre Herbalife?</a:t>
            </a:r>
          </a:p>
        </p:txBody>
      </p:sp>
      <p:sp>
        <p:nvSpPr>
          <p:cNvPr id="4" name="CasellaDiTesto 3"/>
          <p:cNvSpPr txBox="1"/>
          <p:nvPr/>
        </p:nvSpPr>
        <p:spPr>
          <a:xfrm>
            <a:off x="560512" y="1496973"/>
            <a:ext cx="8881176" cy="4524315"/>
          </a:xfrm>
          <a:prstGeom prst="rect">
            <a:avLst/>
          </a:prstGeom>
          <a:noFill/>
        </p:spPr>
        <p:txBody>
          <a:bodyPr wrap="square" rtlCol="0">
            <a:spAutoFit/>
          </a:bodyPr>
          <a:lstStyle/>
          <a:p>
            <a:pPr marL="342900" indent="-342900">
              <a:buFont typeface="+mj-lt"/>
              <a:buAutoNum type="arabicPeriod"/>
            </a:pPr>
            <a:r>
              <a:rPr lang="it-IT" b="1" dirty="0" smtClean="0">
                <a:latin typeface="Verdana" pitchFamily="34" charset="0"/>
                <a:ea typeface="Verdana" pitchFamily="34" charset="0"/>
                <a:cs typeface="Verdana" pitchFamily="34" charset="0"/>
              </a:rPr>
              <a:t>INVESTIMENTO INIZIALE MINIMO</a:t>
            </a:r>
            <a:r>
              <a:rPr lang="it-IT" dirty="0" smtClean="0">
                <a:latin typeface="Verdana" pitchFamily="34" charset="0"/>
                <a:ea typeface="Verdana" pitchFamily="34" charset="0"/>
                <a:cs typeface="Verdana" pitchFamily="34" charset="0"/>
              </a:rPr>
              <a:t>, iniziare è semplice e rapido, potete iniziare a lavorare immediatamente, anche part time con l’affiancamento di una persona esperta</a:t>
            </a:r>
          </a:p>
          <a:p>
            <a:pPr marL="342900" indent="-342900">
              <a:buFont typeface="+mj-lt"/>
              <a:buAutoNum type="arabicPeriod"/>
            </a:pPr>
            <a:endParaRPr lang="it-IT"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ESCLUSIVITA’ DEI PRODOTTI </a:t>
            </a:r>
            <a:r>
              <a:rPr lang="it-IT" dirty="0">
                <a:latin typeface="Verdana" pitchFamily="34" charset="0"/>
                <a:ea typeface="Verdana" pitchFamily="34" charset="0"/>
                <a:cs typeface="Verdana" pitchFamily="34" charset="0"/>
              </a:rPr>
              <a:t>in quanto possono </a:t>
            </a:r>
            <a:r>
              <a:rPr lang="it-IT" dirty="0" smtClean="0">
                <a:latin typeface="Verdana" pitchFamily="34" charset="0"/>
                <a:ea typeface="Verdana" pitchFamily="34" charset="0"/>
                <a:cs typeface="Verdana" pitchFamily="34" charset="0"/>
              </a:rPr>
              <a:t>essere acquistati solo tramite un Distributore Indipendente</a:t>
            </a:r>
          </a:p>
          <a:p>
            <a:pPr marL="342900" indent="-342900">
              <a:buFont typeface="+mj-lt"/>
              <a:buAutoNum type="arabicPeriod"/>
            </a:pPr>
            <a:endParaRPr lang="it-IT"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CAMPO DI AZIONE SENZA LIMITI TERRITORIALI</a:t>
            </a:r>
          </a:p>
          <a:p>
            <a:pPr marL="342900" indent="-342900">
              <a:buFont typeface="+mj-lt"/>
              <a:buAutoNum type="arabicPeriod"/>
            </a:pPr>
            <a:endParaRPr lang="it-IT"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PIANO MARKETING CON POSSIBILITA’ DI OTTIMI GUADAGNI</a:t>
            </a:r>
          </a:p>
          <a:p>
            <a:pPr marL="342900" indent="-342900">
              <a:buFont typeface="+mj-lt"/>
              <a:buAutoNum type="arabicPeriod"/>
            </a:pPr>
            <a:endParaRPr lang="it-IT" b="1"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GARANZIA 30 GIORNI SODDISFATTI O RIMBORSATI (CLIENTI)</a:t>
            </a:r>
          </a:p>
          <a:p>
            <a:pPr marL="342900" indent="-342900">
              <a:buFont typeface="+mj-lt"/>
              <a:buAutoNum type="arabicPeriod"/>
            </a:pPr>
            <a:endParaRPr lang="it-IT" b="1"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CORSI DI FORMAZIONE</a:t>
            </a:r>
            <a:endParaRPr lang="it-IT" dirty="0" smtClean="0">
              <a:latin typeface="Verdana" pitchFamily="34" charset="0"/>
              <a:ea typeface="Verdana" pitchFamily="34" charset="0"/>
              <a:cs typeface="Verdana" pitchFamily="34" charset="0"/>
            </a:endParaRPr>
          </a:p>
          <a:p>
            <a:pPr marL="342900" indent="-342900">
              <a:buFont typeface="+mj-lt"/>
              <a:buAutoNum type="arabicPeriod"/>
            </a:pPr>
            <a:endParaRPr lang="it-IT" dirty="0" smtClean="0">
              <a:latin typeface="Verdana" pitchFamily="34" charset="0"/>
              <a:ea typeface="Verdana" pitchFamily="34" charset="0"/>
              <a:cs typeface="Verdana" pitchFamily="34" charset="0"/>
            </a:endParaRPr>
          </a:p>
          <a:p>
            <a:pPr marL="342900" indent="-342900">
              <a:buFont typeface="+mj-lt"/>
              <a:buAutoNum type="arabicPeriod"/>
            </a:pPr>
            <a:r>
              <a:rPr lang="it-IT" b="1" dirty="0" smtClean="0">
                <a:latin typeface="Verdana" pitchFamily="34" charset="0"/>
                <a:ea typeface="Verdana" pitchFamily="34" charset="0"/>
                <a:cs typeface="Verdana" pitchFamily="34" charset="0"/>
              </a:rPr>
              <a:t>STRUMENTI DI MARKETING </a:t>
            </a:r>
            <a:r>
              <a:rPr lang="it-IT" dirty="0" smtClean="0">
                <a:latin typeface="Verdana" pitchFamily="34" charset="0"/>
                <a:ea typeface="Verdana" pitchFamily="34" charset="0"/>
                <a:cs typeface="Verdana" pitchFamily="34" charset="0"/>
              </a:rPr>
              <a:t>disponibili anche online</a:t>
            </a:r>
            <a:endParaRPr lang="it-IT"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17402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348467" y="1196752"/>
            <a:ext cx="4596644" cy="165618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en-US" sz="4800" dirty="0" err="1" smtClean="0">
                <a:solidFill>
                  <a:schemeClr val="bg1"/>
                </a:solidFill>
              </a:rPr>
              <a:t>Quindi</a:t>
            </a:r>
            <a:r>
              <a:rPr lang="en-US" sz="4800" dirty="0" smtClean="0">
                <a:solidFill>
                  <a:schemeClr val="bg1"/>
                </a:solidFill>
              </a:rPr>
              <a:t> la </a:t>
            </a:r>
            <a:r>
              <a:rPr lang="en-US" sz="4800" dirty="0" err="1" smtClean="0">
                <a:solidFill>
                  <a:schemeClr val="bg1"/>
                </a:solidFill>
              </a:rPr>
              <a:t>reale</a:t>
            </a:r>
            <a:r>
              <a:rPr lang="en-US" sz="4800" dirty="0" smtClean="0">
                <a:solidFill>
                  <a:schemeClr val="bg1"/>
                </a:solidFill>
              </a:rPr>
              <a:t> </a:t>
            </a:r>
            <a:r>
              <a:rPr lang="en-US" sz="4800" dirty="0" err="1" smtClean="0">
                <a:solidFill>
                  <a:schemeClr val="bg1"/>
                </a:solidFill>
              </a:rPr>
              <a:t>opportunità</a:t>
            </a:r>
            <a:r>
              <a:rPr lang="en-US" sz="4800" dirty="0" smtClean="0">
                <a:solidFill>
                  <a:schemeClr val="bg1"/>
                </a:solidFill>
              </a:rPr>
              <a:t> è…</a:t>
            </a:r>
            <a:endParaRPr lang="it-IT" sz="6600" b="1" dirty="0">
              <a:solidFill>
                <a:schemeClr val="bg1"/>
              </a:solidFill>
              <a:cs typeface="Arial" pitchFamily="34" charset="0"/>
            </a:endParaRPr>
          </a:p>
        </p:txBody>
      </p:sp>
      <p:sp>
        <p:nvSpPr>
          <p:cNvPr id="5" name="Rectangle 4"/>
          <p:cNvSpPr/>
          <p:nvPr/>
        </p:nvSpPr>
        <p:spPr>
          <a:xfrm>
            <a:off x="327281" y="3040797"/>
            <a:ext cx="4608512" cy="1815882"/>
          </a:xfrm>
          <a:prstGeom prst="rect">
            <a:avLst/>
          </a:prstGeom>
        </p:spPr>
        <p:txBody>
          <a:bodyPr wrap="square">
            <a:spAutoFit/>
          </a:bodyPr>
          <a:lstStyle/>
          <a:p>
            <a:pPr algn="ctr"/>
            <a:r>
              <a:rPr lang="en-US" sz="2800" dirty="0" smtClean="0"/>
              <a:t>… </a:t>
            </a:r>
            <a:r>
              <a:rPr lang="en-US" sz="2800" dirty="0" err="1" smtClean="0"/>
              <a:t>iniziare</a:t>
            </a:r>
            <a:r>
              <a:rPr lang="en-US" sz="2800" dirty="0" smtClean="0"/>
              <a:t> </a:t>
            </a:r>
            <a:r>
              <a:rPr lang="en-US" sz="2800" dirty="0" err="1" smtClean="0"/>
              <a:t>l’attività</a:t>
            </a:r>
            <a:r>
              <a:rPr lang="en-US" sz="2800" dirty="0" smtClean="0"/>
              <a:t> in Herbalife acquisendo il Kit Inizio Attività (IBP) con un investimento minimo…</a:t>
            </a:r>
            <a:endParaRPr lang="en-US" sz="1200" dirty="0">
              <a:latin typeface="Verdana" pitchFamily="34" charset="0"/>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764704"/>
            <a:ext cx="4536504" cy="5099862"/>
          </a:xfrm>
          <a:prstGeom prst="rect">
            <a:avLst/>
          </a:prstGeom>
        </p:spPr>
      </p:pic>
    </p:spTree>
    <p:extLst>
      <p:ext uri="{BB962C8B-B14F-4D97-AF65-F5344CB8AC3E}">
        <p14:creationId xmlns:p14="http://schemas.microsoft.com/office/powerpoint/2010/main" val="2332454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32656"/>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3800" b="1" dirty="0" smtClean="0">
                <a:solidFill>
                  <a:schemeClr val="bg1"/>
                </a:solidFill>
                <a:cs typeface="Arial" pitchFamily="34" charset="0"/>
              </a:rPr>
              <a:t>International Business Pack (IBP) </a:t>
            </a:r>
            <a:endParaRPr lang="it-IT" sz="3800" b="1" dirty="0">
              <a:solidFill>
                <a:schemeClr val="bg1"/>
              </a:solidFill>
              <a:cs typeface="Arial" pitchFamily="34" charset="0"/>
            </a:endParaRPr>
          </a:p>
        </p:txBody>
      </p:sp>
      <p:sp>
        <p:nvSpPr>
          <p:cNvPr id="5" name="Rectangle 4"/>
          <p:cNvSpPr/>
          <p:nvPr/>
        </p:nvSpPr>
        <p:spPr>
          <a:xfrm>
            <a:off x="0" y="1196752"/>
            <a:ext cx="9906000" cy="707886"/>
          </a:xfrm>
          <a:prstGeom prst="rect">
            <a:avLst/>
          </a:prstGeom>
        </p:spPr>
        <p:txBody>
          <a:bodyPr wrap="square">
            <a:spAutoFit/>
          </a:bodyPr>
          <a:lstStyle/>
          <a:p>
            <a:pPr algn="ctr"/>
            <a:r>
              <a:rPr lang="en-US" sz="2800" dirty="0" smtClean="0"/>
              <a:t>… investimento di soli </a:t>
            </a:r>
            <a:r>
              <a:rPr lang="en-US" sz="2800" b="1" dirty="0" smtClean="0">
                <a:solidFill>
                  <a:srgbClr val="07A90B"/>
                </a:solidFill>
              </a:rPr>
              <a:t>€ 58,11</a:t>
            </a:r>
          </a:p>
          <a:p>
            <a:pPr algn="ctr"/>
            <a:r>
              <a:rPr lang="en-US" sz="1200" dirty="0" smtClean="0">
                <a:latin typeface="Verdana" pitchFamily="34" charset="0"/>
              </a:rPr>
              <a:t>(</a:t>
            </a:r>
            <a:r>
              <a:rPr lang="en-US" sz="1200" dirty="0" err="1" smtClean="0">
                <a:latin typeface="Verdana" pitchFamily="34" charset="0"/>
              </a:rPr>
              <a:t>pari</a:t>
            </a:r>
            <a:r>
              <a:rPr lang="en-US" sz="1200" dirty="0" smtClean="0">
                <a:latin typeface="Verdana" pitchFamily="34" charset="0"/>
              </a:rPr>
              <a:t> al </a:t>
            </a:r>
            <a:r>
              <a:rPr lang="en-US" sz="1200" dirty="0" err="1" smtClean="0">
                <a:latin typeface="Verdana" pitchFamily="34" charset="0"/>
              </a:rPr>
              <a:t>costo</a:t>
            </a:r>
            <a:r>
              <a:rPr lang="en-US" sz="1200" dirty="0" smtClean="0">
                <a:latin typeface="Verdana" pitchFamily="34" charset="0"/>
              </a:rPr>
              <a:t> </a:t>
            </a:r>
            <a:r>
              <a:rPr lang="en-US" sz="1200" dirty="0" err="1" smtClean="0">
                <a:latin typeface="Verdana" pitchFamily="34" charset="0"/>
              </a:rPr>
              <a:t>dei</a:t>
            </a:r>
            <a:r>
              <a:rPr lang="en-US" sz="1200" dirty="0" smtClean="0">
                <a:latin typeface="Verdana" pitchFamily="34" charset="0"/>
              </a:rPr>
              <a:t> </a:t>
            </a:r>
            <a:r>
              <a:rPr lang="en-US" sz="1200" dirty="0" err="1" smtClean="0">
                <a:latin typeface="Verdana" pitchFamily="34" charset="0"/>
              </a:rPr>
              <a:t>prodotti</a:t>
            </a:r>
            <a:r>
              <a:rPr lang="en-US" sz="1200" dirty="0" smtClean="0">
                <a:latin typeface="Verdana" pitchFamily="34" charset="0"/>
              </a:rPr>
              <a:t> </a:t>
            </a:r>
            <a:r>
              <a:rPr lang="en-US" sz="1200" dirty="0" err="1" smtClean="0">
                <a:latin typeface="Verdana" pitchFamily="34" charset="0"/>
              </a:rPr>
              <a:t>che</a:t>
            </a:r>
            <a:r>
              <a:rPr lang="en-US" sz="1200" dirty="0" smtClean="0">
                <a:latin typeface="Verdana" pitchFamily="34" charset="0"/>
              </a:rPr>
              <a:t> </a:t>
            </a:r>
            <a:r>
              <a:rPr lang="en-US" sz="1200" dirty="0" err="1" smtClean="0">
                <a:latin typeface="Verdana" pitchFamily="34" charset="0"/>
              </a:rPr>
              <a:t>trovate</a:t>
            </a:r>
            <a:r>
              <a:rPr lang="en-US" sz="1200" dirty="0" smtClean="0">
                <a:latin typeface="Verdana" pitchFamily="34" charset="0"/>
              </a:rPr>
              <a:t> </a:t>
            </a:r>
            <a:r>
              <a:rPr lang="en-US" sz="1200" dirty="0" err="1" smtClean="0">
                <a:latin typeface="Verdana" pitchFamily="34" charset="0"/>
              </a:rPr>
              <a:t>all’interno</a:t>
            </a:r>
            <a:r>
              <a:rPr lang="en-US" sz="1200" dirty="0" smtClean="0">
                <a:latin typeface="Verdana" pitchFamily="34" charset="0"/>
              </a:rPr>
              <a:t> del kit + </a:t>
            </a:r>
            <a:r>
              <a:rPr lang="en-US" sz="1200" dirty="0" err="1" smtClean="0">
                <a:latin typeface="Verdana" pitchFamily="34" charset="0"/>
              </a:rPr>
              <a:t>letteratura</a:t>
            </a:r>
            <a:r>
              <a:rPr lang="en-US" sz="1200" dirty="0" smtClean="0">
                <a:latin typeface="Verdana" pitchFamily="34" charset="0"/>
              </a:rPr>
              <a:t> + </a:t>
            </a:r>
            <a:r>
              <a:rPr lang="en-US" sz="1200" dirty="0" err="1" smtClean="0">
                <a:latin typeface="Verdana" pitchFamily="34" charset="0"/>
              </a:rPr>
              <a:t>materiale</a:t>
            </a:r>
            <a:r>
              <a:rPr lang="en-US" sz="1200" dirty="0" smtClean="0">
                <a:latin typeface="Verdana" pitchFamily="34" charset="0"/>
              </a:rPr>
              <a:t> </a:t>
            </a:r>
            <a:r>
              <a:rPr lang="en-US" sz="1200" dirty="0" err="1" smtClean="0">
                <a:latin typeface="Verdana" pitchFamily="34" charset="0"/>
              </a:rPr>
              <a:t>promozionale</a:t>
            </a:r>
            <a:r>
              <a:rPr lang="en-US" sz="1200" dirty="0" smtClean="0">
                <a:latin typeface="Verdana" pitchFamily="34" charset="0"/>
              </a:rPr>
              <a:t> + </a:t>
            </a:r>
            <a:r>
              <a:rPr lang="en-US" sz="1200" dirty="0" err="1" smtClean="0">
                <a:latin typeface="Verdana" pitchFamily="34" charset="0"/>
              </a:rPr>
              <a:t>richiesta</a:t>
            </a:r>
            <a:r>
              <a:rPr lang="en-US" sz="1200" dirty="0" smtClean="0">
                <a:latin typeface="Verdana" pitchFamily="34" charset="0"/>
              </a:rPr>
              <a:t> di </a:t>
            </a:r>
            <a:r>
              <a:rPr lang="en-US" sz="1200" dirty="0" err="1" smtClean="0">
                <a:latin typeface="Verdana" pitchFamily="34" charset="0"/>
              </a:rPr>
              <a:t>distribuzione</a:t>
            </a:r>
            <a:r>
              <a:rPr lang="en-US" sz="1200" dirty="0" smtClean="0">
                <a:latin typeface="Verdana" pitchFamily="34" charset="0"/>
              </a:rPr>
              <a:t>).</a:t>
            </a:r>
            <a:endParaRPr lang="en-US" sz="1200" dirty="0">
              <a:latin typeface="Verdana" pitchFamily="34" charset="0"/>
            </a:endParaRPr>
          </a:p>
        </p:txBody>
      </p:sp>
      <p:sp>
        <p:nvSpPr>
          <p:cNvPr id="7" name="CasellaDiTesto 6"/>
          <p:cNvSpPr txBox="1"/>
          <p:nvPr/>
        </p:nvSpPr>
        <p:spPr>
          <a:xfrm>
            <a:off x="5615880" y="2362200"/>
            <a:ext cx="3657600" cy="923330"/>
          </a:xfrm>
          <a:prstGeom prst="rect">
            <a:avLst/>
          </a:prstGeom>
          <a:noFill/>
        </p:spPr>
        <p:txBody>
          <a:bodyPr wrap="square" rtlCol="0">
            <a:spAutoFit/>
          </a:bodyPr>
          <a:lstStyle/>
          <a:p>
            <a:r>
              <a:rPr lang="it-IT" dirty="0" smtClean="0"/>
              <a:t>ELENCO PRODOTTI</a:t>
            </a:r>
            <a:br>
              <a:rPr lang="it-IT" dirty="0" smtClean="0"/>
            </a:br>
            <a:endParaRPr lang="it-IT" dirty="0" smtClean="0"/>
          </a:p>
          <a:p>
            <a:r>
              <a:rPr lang="it-IT" dirty="0" smtClean="0"/>
              <a:t>1 shake F1 alla Vaniglia</a:t>
            </a:r>
          </a:p>
        </p:txBody>
      </p:sp>
      <p:sp>
        <p:nvSpPr>
          <p:cNvPr id="6" name="CasellaDiTesto 5"/>
          <p:cNvSpPr txBox="1"/>
          <p:nvPr/>
        </p:nvSpPr>
        <p:spPr>
          <a:xfrm>
            <a:off x="5615880" y="3501008"/>
            <a:ext cx="3657600" cy="1477328"/>
          </a:xfrm>
          <a:prstGeom prst="rect">
            <a:avLst/>
          </a:prstGeom>
          <a:noFill/>
        </p:spPr>
        <p:txBody>
          <a:bodyPr wrap="square" rtlCol="0">
            <a:spAutoFit/>
          </a:bodyPr>
          <a:lstStyle/>
          <a:p>
            <a:r>
              <a:rPr lang="it-IT" dirty="0" smtClean="0"/>
              <a:t>Entrare in Herbalife non è mai stato così semplice ed economico per avviare un’attività indipendente grazie ad un investimento ancora più accessibile! </a:t>
            </a:r>
            <a:endParaRPr lang="it-IT" dirty="0"/>
          </a:p>
        </p:txBody>
      </p:sp>
      <p:pic>
        <p:nvPicPr>
          <p:cNvPr id="9" name="Immagine 8" descr="5451_MiniIBP_GN.jpg"/>
          <p:cNvPicPr>
            <a:picLocks noChangeAspect="1"/>
          </p:cNvPicPr>
          <p:nvPr/>
        </p:nvPicPr>
        <p:blipFill>
          <a:blip r:embed="rId3"/>
          <a:stretch>
            <a:fillRect/>
          </a:stretch>
        </p:blipFill>
        <p:spPr>
          <a:xfrm>
            <a:off x="609599" y="2362200"/>
            <a:ext cx="4202657" cy="2971800"/>
          </a:xfrm>
          <a:prstGeom prst="rect">
            <a:avLst/>
          </a:prstGeom>
        </p:spPr>
      </p:pic>
    </p:spTree>
    <p:extLst>
      <p:ext uri="{BB962C8B-B14F-4D97-AF65-F5344CB8AC3E}">
        <p14:creationId xmlns:p14="http://schemas.microsoft.com/office/powerpoint/2010/main" val="2332454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p:nvPr/>
        </p:nvSpPr>
        <p:spPr bwMode="auto">
          <a:xfrm>
            <a:off x="4" y="343668"/>
            <a:ext cx="9905996" cy="820341"/>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smtClean="0">
                <a:ln>
                  <a:noFill/>
                </a:ln>
                <a:solidFill>
                  <a:schemeClr val="bg1"/>
                </a:solidFill>
                <a:effectLst/>
                <a:uLnTx/>
                <a:uFillTx/>
              </a:rPr>
              <a:t>MODALITA’ DI REGISTRAZIONE</a:t>
            </a:r>
            <a:endParaRPr kumimoji="0" lang="it-IT" sz="6000" b="1" i="0" u="none" strike="noStrike" kern="0" cap="none" spc="0" normalizeH="0" baseline="0" noProof="0" dirty="0">
              <a:ln>
                <a:noFill/>
              </a:ln>
              <a:solidFill>
                <a:schemeClr val="bg1"/>
              </a:solidFill>
              <a:effectLst/>
              <a:uLnTx/>
              <a:uFillTx/>
              <a:cs typeface="Arial" pitchFamily="34" charset="0"/>
            </a:endParaRPr>
          </a:p>
        </p:txBody>
      </p:sp>
      <p:sp>
        <p:nvSpPr>
          <p:cNvPr id="8" name="CasellaDiTesto 7"/>
          <p:cNvSpPr txBox="1"/>
          <p:nvPr/>
        </p:nvSpPr>
        <p:spPr>
          <a:xfrm>
            <a:off x="388033" y="1612428"/>
            <a:ext cx="4564969" cy="4247317"/>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it-IT" sz="1800" b="0" i="0" u="none" strike="noStrike" kern="0" cap="none" spc="0" normalizeH="0" baseline="0" noProof="0" dirty="0" smtClean="0">
                <a:ln>
                  <a:noFill/>
                </a:ln>
                <a:solidFill>
                  <a:prstClr val="black"/>
                </a:solidFill>
                <a:effectLst/>
                <a:uLnTx/>
                <a:uFillTx/>
              </a:rPr>
              <a:t>LA DOMANDA DI NOMINA DI DISTRIBUTORE INDIPENDENTE HERBALIFE VIENE EFFETTUATA TRAMITE L’INVIO ONLINE DEI TUOI DATI ATTRAVERSO IL SITO UFFICIALE </a:t>
            </a:r>
            <a:r>
              <a:rPr kumimoji="0" lang="it-IT" sz="1800" b="0" i="0" u="none" strike="noStrike" kern="0" cap="none" spc="0" normalizeH="0" baseline="0" noProof="0" dirty="0" smtClean="0">
                <a:ln>
                  <a:noFill/>
                </a:ln>
                <a:solidFill>
                  <a:srgbClr val="678034"/>
                </a:solidFill>
                <a:effectLst/>
                <a:uLnTx/>
                <a:uFillTx/>
              </a:rPr>
              <a:t>it.myherbalife.com</a:t>
            </a:r>
            <a:r>
              <a:rPr kumimoji="0" lang="it-IT" sz="1800" b="0" i="0" u="none" strike="noStrike" kern="0" cap="none" spc="0" normalizeH="0" baseline="0" noProof="0" dirty="0" smtClean="0">
                <a:ln>
                  <a:noFill/>
                </a:ln>
                <a:solidFill>
                  <a:prstClr val="black"/>
                </a:solidFill>
                <a:effectLst/>
                <a:uLnTx/>
                <a:uFillTx/>
              </a:rPr>
              <a:t> CON L’ASSISTENZA DELLA PERSONA CHE TI HA INVITATO A QUESTA PRESENTAZIONE…</a:t>
            </a:r>
          </a:p>
          <a:p>
            <a:pPr marL="0" marR="0" lvl="0" indent="0" defTabSz="914400" eaLnBrk="1" fontAlgn="auto" latinLnBrk="0" hangingPunct="1">
              <a:lnSpc>
                <a:spcPct val="150000"/>
              </a:lnSpc>
              <a:spcBef>
                <a:spcPts val="0"/>
              </a:spcBef>
              <a:spcAft>
                <a:spcPts val="0"/>
              </a:spcAft>
              <a:buClrTx/>
              <a:buSzTx/>
              <a:buFontTx/>
              <a:buNone/>
              <a:tabLst/>
              <a:defRPr/>
            </a:pPr>
            <a:endParaRPr kumimoji="0" lang="it-IT"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it-IT" sz="1800" b="0" i="0" u="none" strike="noStrike" kern="0" cap="none" spc="0" normalizeH="0" baseline="0" noProof="0" dirty="0" smtClean="0">
                <a:ln>
                  <a:noFill/>
                </a:ln>
                <a:solidFill>
                  <a:prstClr val="black"/>
                </a:solidFill>
                <a:effectLst/>
                <a:uLnTx/>
                <a:uFillTx/>
              </a:rPr>
              <a:t>… E AVRAI SUBITO FORMALIZZATO LA TUA POSIZIONE IN AZIENDA</a:t>
            </a:r>
          </a:p>
        </p:txBody>
      </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015" y="1612428"/>
            <a:ext cx="4613921" cy="4408860"/>
          </a:xfrm>
          <a:prstGeom prst="rect">
            <a:avLst/>
          </a:prstGeom>
        </p:spPr>
      </p:pic>
    </p:spTree>
    <p:extLst>
      <p:ext uri="{BB962C8B-B14F-4D97-AF65-F5344CB8AC3E}">
        <p14:creationId xmlns:p14="http://schemas.microsoft.com/office/powerpoint/2010/main" val="283057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344488" y="476672"/>
            <a:ext cx="9097200" cy="5760640"/>
          </a:xfrm>
          <a:prstGeom prst="rect">
            <a:avLst/>
          </a:prstGeom>
          <a:noFill/>
          <a:ln w="25400">
            <a:noFill/>
            <a:miter lim="800000"/>
            <a:headEnd/>
            <a:tailEnd/>
          </a:ln>
        </p:spPr>
        <p:txBody>
          <a:bodyPr vert="horz" wrap="square" lIns="91440" tIns="45720" rIns="91440" bIns="45720" numCol="1" anchor="t" anchorCtr="0" compatLnSpc="1"/>
          <a:lstStyle/>
          <a:p>
            <a:pPr lvl="0" algn="ctr" eaLnBrk="1" hangingPunct="1">
              <a:lnSpc>
                <a:spcPct val="150000"/>
              </a:lnSpc>
            </a:pPr>
            <a:r>
              <a:rPr lang="it-IT" sz="2800" b="1" i="1" spc="80" dirty="0" smtClean="0"/>
              <a:t>Essendo un’attività indipendente, occorrono:</a:t>
            </a:r>
          </a:p>
          <a:p>
            <a:pPr lvl="0" algn="ctr" eaLnBrk="1" hangingPunct="1">
              <a:lnSpc>
                <a:spcPct val="150000"/>
              </a:lnSpc>
            </a:pPr>
            <a:r>
              <a:rPr lang="it-IT" sz="2400" spc="200" dirty="0">
                <a:ln w="22225" cap="sq">
                  <a:solidFill>
                    <a:schemeClr val="tx1"/>
                  </a:solidFill>
                  <a:prstDash val="solid"/>
                  <a:bevel/>
                </a:ln>
                <a:solidFill>
                  <a:srgbClr val="C00000"/>
                </a:solidFill>
                <a:latin typeface="Century Gothic" pitchFamily="34" charset="0"/>
                <a:sym typeface="Wingdings 2"/>
              </a:rPr>
              <a:t> </a:t>
            </a:r>
            <a:r>
              <a:rPr lang="it-IT" sz="2400" spc="200" dirty="0" smtClean="0">
                <a:ln w="22225" cap="sq">
                  <a:solidFill>
                    <a:schemeClr val="tx1"/>
                  </a:solidFill>
                  <a:prstDash val="solid"/>
                  <a:bevel/>
                </a:ln>
                <a:solidFill>
                  <a:srgbClr val="C00000"/>
                </a:solidFill>
                <a:latin typeface="Century Gothic" pitchFamily="34" charset="0"/>
                <a:sym typeface="Wingdings 2"/>
              </a:rPr>
              <a:t>Voglia di imparare  Impegno</a:t>
            </a:r>
            <a:r>
              <a:rPr lang="it-IT" sz="2400" spc="200" dirty="0" smtClean="0">
                <a:ln w="22225" cap="sq">
                  <a:solidFill>
                    <a:schemeClr val="tx1"/>
                  </a:solidFill>
                  <a:prstDash val="solid"/>
                  <a:bevel/>
                </a:ln>
                <a:solidFill>
                  <a:srgbClr val="C00000"/>
                </a:solidFill>
                <a:latin typeface="Century Gothic" pitchFamily="34" charset="0"/>
              </a:rPr>
              <a:t> </a:t>
            </a:r>
            <a:r>
              <a:rPr lang="it-IT" sz="2400" spc="200" dirty="0">
                <a:ln w="22225" cap="sq">
                  <a:solidFill>
                    <a:schemeClr val="tx1"/>
                  </a:solidFill>
                  <a:prstDash val="solid"/>
                  <a:bevel/>
                </a:ln>
                <a:solidFill>
                  <a:srgbClr val="C00000"/>
                </a:solidFill>
                <a:latin typeface="Century Gothic" pitchFamily="34" charset="0"/>
                <a:sym typeface="Wingdings 2"/>
              </a:rPr>
              <a:t> </a:t>
            </a:r>
            <a:r>
              <a:rPr lang="it-IT" sz="2400" spc="200" dirty="0" smtClean="0">
                <a:ln w="22225" cap="sq">
                  <a:solidFill>
                    <a:schemeClr val="tx1"/>
                  </a:solidFill>
                  <a:prstDash val="solid"/>
                  <a:bevel/>
                </a:ln>
                <a:solidFill>
                  <a:srgbClr val="C00000"/>
                </a:solidFill>
                <a:latin typeface="Century Gothic" pitchFamily="34" charset="0"/>
                <a:sym typeface="Wingdings 2"/>
              </a:rPr>
              <a:t>Costanza</a:t>
            </a:r>
            <a:endParaRPr lang="it-IT" sz="2400" spc="200" dirty="0">
              <a:ln w="22225" cap="sq">
                <a:solidFill>
                  <a:schemeClr val="tx1"/>
                </a:solidFill>
                <a:prstDash val="solid"/>
                <a:bevel/>
              </a:ln>
              <a:solidFill>
                <a:srgbClr val="C00000"/>
              </a:solidFill>
              <a:latin typeface="Century Gothic" pitchFamily="34" charset="0"/>
            </a:endParaRPr>
          </a:p>
          <a:p>
            <a:pPr lvl="0" algn="ctr" eaLnBrk="1" hangingPunct="1">
              <a:lnSpc>
                <a:spcPct val="150000"/>
              </a:lnSpc>
            </a:pPr>
            <a:r>
              <a:rPr lang="it-IT" sz="2000" spc="200" dirty="0" smtClean="0"/>
              <a:t>e soprattutto tanto…</a:t>
            </a:r>
          </a:p>
          <a:p>
            <a:pPr lvl="0" algn="ctr" eaLnBrk="1" hangingPunct="1">
              <a:lnSpc>
                <a:spcPct val="150000"/>
              </a:lnSpc>
            </a:pPr>
            <a:r>
              <a:rPr lang="it-IT" sz="4400" b="1" spc="200" dirty="0" smtClean="0"/>
              <a:t>E N T U S I A S M O</a:t>
            </a:r>
            <a:endParaRPr lang="it-IT" sz="8000" b="1" spc="1500" dirty="0" smtClean="0">
              <a:ln w="22225" cap="sq">
                <a:solidFill>
                  <a:schemeClr val="tx1"/>
                </a:solidFill>
                <a:prstDash val="solid"/>
                <a:bevel/>
              </a:ln>
              <a:solidFill>
                <a:srgbClr val="C50303"/>
              </a:solidFill>
              <a:latin typeface="Century Gothic" pitchFamily="34" charset="0"/>
            </a:endParaRPr>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4936" y="3293865"/>
            <a:ext cx="2736304" cy="2511399"/>
          </a:xfrm>
          <a:prstGeom prst="rect">
            <a:avLst/>
          </a:prstGeom>
        </p:spPr>
      </p:pic>
    </p:spTree>
    <p:extLst>
      <p:ext uri="{BB962C8B-B14F-4D97-AF65-F5344CB8AC3E}">
        <p14:creationId xmlns:p14="http://schemas.microsoft.com/office/powerpoint/2010/main" val="1291096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p:cNvSpPr/>
          <p:nvPr/>
        </p:nvSpPr>
        <p:spPr bwMode="auto">
          <a:xfrm>
            <a:off x="0" y="360043"/>
            <a:ext cx="9906000" cy="83670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smtClean="0">
                <a:ln>
                  <a:noFill/>
                </a:ln>
                <a:solidFill>
                  <a:schemeClr val="bg1"/>
                </a:solidFill>
                <a:effectLst/>
                <a:uLnTx/>
                <a:uFillTx/>
              </a:rPr>
              <a:t>Punti</a:t>
            </a:r>
            <a:r>
              <a:rPr kumimoji="0" lang="en-US" sz="4800" b="1" i="0" u="none" strike="noStrike" kern="0" cap="none" spc="0" normalizeH="0" baseline="0" noProof="0" dirty="0" smtClean="0">
                <a:ln>
                  <a:noFill/>
                </a:ln>
                <a:solidFill>
                  <a:schemeClr val="bg1"/>
                </a:solidFill>
                <a:effectLst/>
                <a:uLnTx/>
                <a:uFillTx/>
              </a:rPr>
              <a:t> </a:t>
            </a:r>
            <a:r>
              <a:rPr kumimoji="0" lang="en-US" sz="4800" b="1" i="0" u="none" strike="noStrike" kern="0" cap="none" spc="0" normalizeH="0" baseline="0" noProof="0" dirty="0" err="1" smtClean="0">
                <a:ln>
                  <a:noFill/>
                </a:ln>
                <a:solidFill>
                  <a:schemeClr val="bg1"/>
                </a:solidFill>
                <a:effectLst/>
                <a:uLnTx/>
                <a:uFillTx/>
              </a:rPr>
              <a:t>fondamentali</a:t>
            </a:r>
            <a:r>
              <a:rPr kumimoji="0" lang="en-US" sz="4800" b="1" i="0" u="none" strike="noStrike" kern="0" cap="none" spc="0" normalizeH="0" baseline="0" noProof="0" dirty="0" smtClean="0">
                <a:ln>
                  <a:noFill/>
                </a:ln>
                <a:solidFill>
                  <a:schemeClr val="bg1"/>
                </a:solidFill>
                <a:effectLst/>
                <a:uLnTx/>
                <a:uFillTx/>
              </a:rPr>
              <a:t> in </a:t>
            </a:r>
            <a:r>
              <a:rPr kumimoji="0" lang="en-US" sz="4800" b="1" i="0" u="none" strike="noStrike" kern="0" cap="none" spc="0" normalizeH="0" baseline="0" noProof="0" dirty="0" err="1" smtClean="0">
                <a:ln>
                  <a:noFill/>
                </a:ln>
                <a:solidFill>
                  <a:schemeClr val="bg1"/>
                </a:solidFill>
                <a:effectLst/>
                <a:uLnTx/>
                <a:uFillTx/>
              </a:rPr>
              <a:t>Herbalife</a:t>
            </a:r>
            <a:endParaRPr kumimoji="0" lang="en-US" sz="4800" b="1" i="0" u="none" strike="noStrike" kern="0" cap="none" spc="0" normalizeH="0" baseline="0" noProof="0" dirty="0" smtClean="0">
              <a:ln>
                <a:noFill/>
              </a:ln>
              <a:solidFill>
                <a:schemeClr val="bg1"/>
              </a:solidFill>
              <a:effectLst/>
              <a:uLnTx/>
              <a:uFillTx/>
            </a:endParaRPr>
          </a:p>
        </p:txBody>
      </p:sp>
      <p:sp>
        <p:nvSpPr>
          <p:cNvPr id="7" name="Text Box 1"/>
          <p:cNvSpPr txBox="1">
            <a:spLocks noChangeArrowheads="1"/>
          </p:cNvSpPr>
          <p:nvPr/>
        </p:nvSpPr>
        <p:spPr bwMode="auto">
          <a:xfrm>
            <a:off x="560512" y="1196752"/>
            <a:ext cx="8928992" cy="5112568"/>
          </a:xfrm>
          <a:prstGeom prst="rect">
            <a:avLst/>
          </a:prstGeom>
          <a:noFill/>
          <a:ln w="25400">
            <a:noFill/>
            <a:miter lim="800000"/>
            <a:headEnd/>
            <a:tailEnd/>
          </a:ln>
        </p:spPr>
        <p:txBody>
          <a:bodyPr vert="horz" wrap="square" lIns="91440" tIns="45720" rIns="91440" bIns="45720" numCol="1" anchor="t" anchorCtr="0" compatLnSpc="1">
            <a:prstTxWarp prst="textNoShape">
              <a:avLst/>
            </a:prstTxWarp>
          </a:bodyPr>
          <a:lstStyle/>
          <a:p>
            <a:pPr>
              <a:lnSpc>
                <a:spcPct val="150000"/>
              </a:lnSpc>
              <a:spcAft>
                <a:spcPts val="1000"/>
              </a:spcAft>
            </a:pPr>
            <a:r>
              <a:rPr lang="en-US" sz="3200" dirty="0">
                <a:ln w="22225" cap="sq">
                  <a:solidFill>
                    <a:prstClr val="black"/>
                  </a:solidFill>
                  <a:prstDash val="solid"/>
                  <a:bevel/>
                </a:ln>
                <a:solidFill>
                  <a:srgbClr val="678034"/>
                </a:solidFill>
                <a:latin typeface="Verdana" pitchFamily="34" charset="0"/>
              </a:rPr>
              <a:t>1) </a:t>
            </a:r>
            <a:r>
              <a:rPr lang="it-IT" sz="3200" dirty="0">
                <a:ln w="22225" cap="sq">
                  <a:solidFill>
                    <a:prstClr val="black"/>
                  </a:solidFill>
                  <a:prstDash val="solid"/>
                  <a:bevel/>
                </a:ln>
                <a:solidFill>
                  <a:srgbClr val="678034"/>
                </a:solidFill>
                <a:latin typeface="Verdana" pitchFamily="34" charset="0"/>
              </a:rPr>
              <a:t>Tutela Aziendale a norma di </a:t>
            </a:r>
            <a:r>
              <a:rPr lang="it-IT" sz="3200" dirty="0" smtClean="0">
                <a:ln w="22225" cap="sq">
                  <a:solidFill>
                    <a:prstClr val="black"/>
                  </a:solidFill>
                  <a:prstDash val="solid"/>
                  <a:bevel/>
                </a:ln>
                <a:solidFill>
                  <a:srgbClr val="678034"/>
                </a:solidFill>
                <a:latin typeface="Verdana" pitchFamily="34" charset="0"/>
              </a:rPr>
              <a:t>Legge</a:t>
            </a:r>
            <a:endParaRPr lang="it-IT" sz="3200" dirty="0">
              <a:ln w="22225" cap="sq">
                <a:solidFill>
                  <a:prstClr val="black"/>
                </a:solidFill>
                <a:prstDash val="solid"/>
                <a:bevel/>
              </a:ln>
              <a:solidFill>
                <a:srgbClr val="678034"/>
              </a:solidFill>
              <a:latin typeface="Verdana" pitchFamily="34" charset="0"/>
            </a:endParaRPr>
          </a:p>
          <a:p>
            <a:pPr>
              <a:lnSpc>
                <a:spcPct val="150000"/>
              </a:lnSpc>
              <a:spcAft>
                <a:spcPts val="1000"/>
              </a:spcAft>
            </a:pPr>
            <a:r>
              <a:rPr lang="it-IT" sz="3200" dirty="0">
                <a:ln w="22225" cap="sq">
                  <a:solidFill>
                    <a:prstClr val="black"/>
                  </a:solidFill>
                  <a:prstDash val="solid"/>
                  <a:bevel/>
                </a:ln>
                <a:solidFill>
                  <a:srgbClr val="678034"/>
                </a:solidFill>
                <a:latin typeface="Verdana" pitchFamily="34" charset="0"/>
              </a:rPr>
              <a:t>2) </a:t>
            </a:r>
            <a:r>
              <a:rPr lang="it-IT" sz="3200" dirty="0" smtClean="0">
                <a:ln w="22225" cap="sq">
                  <a:solidFill>
                    <a:prstClr val="black"/>
                  </a:solidFill>
                  <a:prstDash val="solid"/>
                  <a:bevel/>
                </a:ln>
                <a:solidFill>
                  <a:srgbClr val="678034"/>
                </a:solidFill>
                <a:latin typeface="Verdana" pitchFamily="34" charset="0"/>
              </a:rPr>
              <a:t>Fino a 4 </a:t>
            </a:r>
            <a:r>
              <a:rPr lang="it-IT" sz="3200" dirty="0">
                <a:ln w="22225" cap="sq">
                  <a:solidFill>
                    <a:prstClr val="black"/>
                  </a:solidFill>
                  <a:prstDash val="solid"/>
                  <a:bevel/>
                </a:ln>
                <a:solidFill>
                  <a:srgbClr val="678034"/>
                </a:solidFill>
                <a:latin typeface="Verdana" pitchFamily="34" charset="0"/>
              </a:rPr>
              <a:t>forme di </a:t>
            </a:r>
            <a:r>
              <a:rPr lang="it-IT" sz="3200" dirty="0" smtClean="0">
                <a:ln w="22225" cap="sq">
                  <a:solidFill>
                    <a:prstClr val="black"/>
                  </a:solidFill>
                  <a:prstDash val="solid"/>
                  <a:bevel/>
                </a:ln>
                <a:solidFill>
                  <a:srgbClr val="678034"/>
                </a:solidFill>
                <a:latin typeface="Verdana" pitchFamily="34" charset="0"/>
              </a:rPr>
              <a:t>guadagno al mese</a:t>
            </a:r>
            <a:endParaRPr lang="it-IT" sz="3200" dirty="0">
              <a:ln w="22225" cap="sq">
                <a:solidFill>
                  <a:prstClr val="black"/>
                </a:solidFill>
                <a:prstDash val="solid"/>
                <a:bevel/>
              </a:ln>
              <a:solidFill>
                <a:srgbClr val="678034"/>
              </a:solidFill>
              <a:latin typeface="Verdana" pitchFamily="34" charset="0"/>
            </a:endParaRPr>
          </a:p>
          <a:p>
            <a:pPr>
              <a:lnSpc>
                <a:spcPct val="150000"/>
              </a:lnSpc>
              <a:spcAft>
                <a:spcPts val="1000"/>
              </a:spcAft>
            </a:pPr>
            <a:r>
              <a:rPr lang="en-US" sz="3200" dirty="0">
                <a:ln w="22225" cap="sq">
                  <a:solidFill>
                    <a:prstClr val="black"/>
                  </a:solidFill>
                  <a:prstDash val="solid"/>
                  <a:bevel/>
                </a:ln>
                <a:solidFill>
                  <a:srgbClr val="678034"/>
                </a:solidFill>
                <a:latin typeface="Verdana" pitchFamily="34" charset="0"/>
              </a:rPr>
              <a:t>3) </a:t>
            </a:r>
            <a:r>
              <a:rPr lang="en-US" sz="3200" dirty="0" err="1">
                <a:ln w="22225" cap="sq">
                  <a:solidFill>
                    <a:prstClr val="black"/>
                  </a:solidFill>
                  <a:prstDash val="solid"/>
                  <a:bevel/>
                </a:ln>
                <a:solidFill>
                  <a:srgbClr val="678034"/>
                </a:solidFill>
                <a:latin typeface="Verdana" pitchFamily="34" charset="0"/>
              </a:rPr>
              <a:t>L’attività</a:t>
            </a:r>
            <a:r>
              <a:rPr lang="en-US" sz="3200" dirty="0">
                <a:ln w="22225" cap="sq">
                  <a:solidFill>
                    <a:prstClr val="black"/>
                  </a:solidFill>
                  <a:prstDash val="solid"/>
                  <a:bevel/>
                </a:ln>
                <a:solidFill>
                  <a:srgbClr val="678034"/>
                </a:solidFill>
                <a:latin typeface="Verdana" pitchFamily="34" charset="0"/>
              </a:rPr>
              <a:t> </a:t>
            </a:r>
            <a:r>
              <a:rPr lang="en-US" sz="3200" dirty="0" err="1">
                <a:ln w="22225" cap="sq">
                  <a:solidFill>
                    <a:prstClr val="black"/>
                  </a:solidFill>
                  <a:prstDash val="solid"/>
                  <a:bevel/>
                </a:ln>
                <a:solidFill>
                  <a:srgbClr val="678034"/>
                </a:solidFill>
                <a:latin typeface="Verdana" pitchFamily="34" charset="0"/>
              </a:rPr>
              <a:t>svolta</a:t>
            </a:r>
            <a:r>
              <a:rPr lang="en-US" sz="3200" dirty="0">
                <a:ln w="22225" cap="sq">
                  <a:solidFill>
                    <a:prstClr val="black"/>
                  </a:solidFill>
                  <a:prstDash val="solid"/>
                  <a:bevel/>
                </a:ln>
                <a:solidFill>
                  <a:srgbClr val="678034"/>
                </a:solidFill>
                <a:latin typeface="Verdana" pitchFamily="34" charset="0"/>
              </a:rPr>
              <a:t> </a:t>
            </a:r>
            <a:r>
              <a:rPr lang="en-US" sz="3200" dirty="0" err="1">
                <a:ln w="22225" cap="sq">
                  <a:solidFill>
                    <a:prstClr val="black"/>
                  </a:solidFill>
                  <a:prstDash val="solid"/>
                  <a:bevel/>
                </a:ln>
                <a:solidFill>
                  <a:srgbClr val="678034"/>
                </a:solidFill>
                <a:latin typeface="Verdana" pitchFamily="34" charset="0"/>
              </a:rPr>
              <a:t>nel</a:t>
            </a:r>
            <a:r>
              <a:rPr lang="en-US" sz="3200" dirty="0">
                <a:ln w="22225" cap="sq">
                  <a:solidFill>
                    <a:prstClr val="black"/>
                  </a:solidFill>
                  <a:prstDash val="solid"/>
                  <a:bevel/>
                </a:ln>
                <a:solidFill>
                  <a:srgbClr val="678034"/>
                </a:solidFill>
                <a:latin typeface="Verdana" pitchFamily="34" charset="0"/>
              </a:rPr>
              <a:t> tempo è:</a:t>
            </a:r>
          </a:p>
          <a:p>
            <a:pPr marL="914400" lvl="1" indent="-457200">
              <a:lnSpc>
                <a:spcPct val="150000"/>
              </a:lnSpc>
              <a:spcAft>
                <a:spcPts val="1000"/>
              </a:spcAft>
              <a:buFont typeface="Arial" pitchFamily="34" charset="0"/>
              <a:buChar char="•"/>
            </a:pPr>
            <a:r>
              <a:rPr lang="en-US" sz="3200" dirty="0" err="1">
                <a:ln w="22225" cap="sq">
                  <a:solidFill>
                    <a:prstClr val="black"/>
                  </a:solidFill>
                  <a:prstDash val="solid"/>
                  <a:bevel/>
                </a:ln>
                <a:solidFill>
                  <a:srgbClr val="678034"/>
                </a:solidFill>
                <a:latin typeface="Verdana" pitchFamily="34" charset="0"/>
              </a:rPr>
              <a:t>Ereditabile</a:t>
            </a:r>
            <a:endParaRPr lang="en-US" sz="3200" dirty="0">
              <a:ln w="22225" cap="sq">
                <a:solidFill>
                  <a:prstClr val="black"/>
                </a:solidFill>
                <a:prstDash val="solid"/>
                <a:bevel/>
              </a:ln>
              <a:solidFill>
                <a:srgbClr val="678034"/>
              </a:solidFill>
              <a:latin typeface="Verdana" pitchFamily="34" charset="0"/>
            </a:endParaRPr>
          </a:p>
          <a:p>
            <a:pPr marL="914400" lvl="1" indent="-457200">
              <a:lnSpc>
                <a:spcPct val="150000"/>
              </a:lnSpc>
              <a:spcAft>
                <a:spcPts val="1000"/>
              </a:spcAft>
              <a:buFont typeface="Arial" pitchFamily="34" charset="0"/>
              <a:buChar char="•"/>
            </a:pPr>
            <a:r>
              <a:rPr lang="en-US" sz="3200" dirty="0" err="1">
                <a:ln w="22225" cap="sq">
                  <a:solidFill>
                    <a:prstClr val="black"/>
                  </a:solidFill>
                  <a:prstDash val="solid"/>
                  <a:bevel/>
                </a:ln>
                <a:solidFill>
                  <a:srgbClr val="678034"/>
                </a:solidFill>
                <a:latin typeface="Verdana" pitchFamily="34" charset="0"/>
              </a:rPr>
              <a:t>Cedibile</a:t>
            </a:r>
            <a:endParaRPr lang="en-US" sz="3200" dirty="0">
              <a:ln w="22225" cap="sq">
                <a:solidFill>
                  <a:prstClr val="black"/>
                </a:solidFill>
                <a:prstDash val="solid"/>
                <a:bevel/>
              </a:ln>
              <a:solidFill>
                <a:srgbClr val="678034"/>
              </a:solidFill>
              <a:latin typeface="Verdana" pitchFamily="34" charset="0"/>
            </a:endParaRPr>
          </a:p>
          <a:p>
            <a:pPr marL="914400" lvl="1" indent="-457200">
              <a:lnSpc>
                <a:spcPct val="150000"/>
              </a:lnSpc>
              <a:spcAft>
                <a:spcPts val="1000"/>
              </a:spcAft>
              <a:buFont typeface="Arial" pitchFamily="34" charset="0"/>
              <a:buChar char="•"/>
            </a:pPr>
            <a:r>
              <a:rPr lang="en-US" sz="3200" dirty="0" err="1">
                <a:ln w="22225" cap="sq">
                  <a:solidFill>
                    <a:prstClr val="black"/>
                  </a:solidFill>
                  <a:prstDash val="solid"/>
                  <a:bevel/>
                </a:ln>
                <a:solidFill>
                  <a:srgbClr val="678034"/>
                </a:solidFill>
                <a:latin typeface="Verdana" pitchFamily="34" charset="0"/>
              </a:rPr>
              <a:t>Irrevocabile</a:t>
            </a:r>
            <a:endParaRPr lang="th-TH" sz="3200" dirty="0">
              <a:ln w="22225" cap="sq">
                <a:solidFill>
                  <a:prstClr val="black"/>
                </a:solidFill>
                <a:prstDash val="solid"/>
                <a:bevel/>
              </a:ln>
              <a:solidFill>
                <a:srgbClr val="678034"/>
              </a:solidFill>
              <a:latin typeface="Verdana" pitchFamily="34" charset="0"/>
            </a:endParaRPr>
          </a:p>
        </p:txBody>
      </p:sp>
    </p:spTree>
    <p:extLst>
      <p:ext uri="{BB962C8B-B14F-4D97-AF65-F5344CB8AC3E}">
        <p14:creationId xmlns:p14="http://schemas.microsoft.com/office/powerpoint/2010/main" val="5752765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49027"/>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5400" b="1" dirty="0" err="1">
                <a:solidFill>
                  <a:schemeClr val="bg1"/>
                </a:solidFill>
              </a:rPr>
              <a:t>Cosa</a:t>
            </a:r>
            <a:r>
              <a:rPr lang="en-US" sz="5400" b="1" dirty="0">
                <a:solidFill>
                  <a:schemeClr val="bg1"/>
                </a:solidFill>
              </a:rPr>
              <a:t> </a:t>
            </a:r>
            <a:r>
              <a:rPr lang="en-US" sz="5400" b="1" dirty="0" smtClean="0">
                <a:solidFill>
                  <a:schemeClr val="bg1"/>
                </a:solidFill>
              </a:rPr>
              <a:t>fare </a:t>
            </a:r>
            <a:r>
              <a:rPr lang="en-US" sz="5400" b="1" dirty="0" err="1">
                <a:solidFill>
                  <a:schemeClr val="bg1"/>
                </a:solidFill>
              </a:rPr>
              <a:t>ora</a:t>
            </a:r>
            <a:r>
              <a:rPr lang="en-US" sz="5400" b="1" dirty="0">
                <a:solidFill>
                  <a:schemeClr val="bg1"/>
                </a:solidFill>
              </a:rPr>
              <a:t>?</a:t>
            </a:r>
          </a:p>
        </p:txBody>
      </p:sp>
      <p:sp>
        <p:nvSpPr>
          <p:cNvPr id="4" name="Text Box 1"/>
          <p:cNvSpPr txBox="1">
            <a:spLocks noChangeArrowheads="1"/>
          </p:cNvSpPr>
          <p:nvPr/>
        </p:nvSpPr>
        <p:spPr bwMode="auto">
          <a:xfrm>
            <a:off x="638523" y="1135760"/>
            <a:ext cx="8496944" cy="3301352"/>
          </a:xfrm>
          <a:prstGeom prst="rect">
            <a:avLst/>
          </a:prstGeom>
          <a:noFill/>
          <a:ln w="25400">
            <a:noFill/>
            <a:miter lim="800000"/>
            <a:headEnd/>
            <a:tailEnd/>
          </a:ln>
        </p:spPr>
        <p:txBody>
          <a:bodyPr vert="horz" wrap="square" lIns="91440" tIns="45720" rIns="91440" bIns="45720" numCol="1" anchor="t" anchorCtr="0" compatLnSpc="1">
            <a:prstTxWarp prst="textNoShape">
              <a:avLst/>
            </a:prstTxWarp>
          </a:bodyPr>
          <a:lstStyle/>
          <a:p>
            <a:pPr lvl="0" algn="ctr" eaLnBrk="1" hangingPunct="1">
              <a:lnSpc>
                <a:spcPct val="150000"/>
              </a:lnSpc>
            </a:pPr>
            <a:r>
              <a:rPr lang="it-IT" sz="3600" b="1" dirty="0" smtClean="0">
                <a:latin typeface="Verdana" pitchFamily="34" charset="0"/>
              </a:rPr>
              <a:t>Contattate la persona (</a:t>
            </a:r>
            <a:r>
              <a:rPr lang="it-IT" sz="3600" i="1" dirty="0" smtClean="0">
                <a:latin typeface="Verdana" pitchFamily="34" charset="0"/>
              </a:rPr>
              <a:t>Sponsor</a:t>
            </a:r>
            <a:r>
              <a:rPr lang="it-IT" sz="3600" b="1" dirty="0" smtClean="0">
                <a:latin typeface="Verdana" pitchFamily="34" charset="0"/>
              </a:rPr>
              <a:t>) </a:t>
            </a:r>
            <a:r>
              <a:rPr lang="it-IT" sz="3600" dirty="0" smtClean="0">
                <a:latin typeface="Verdana" pitchFamily="34" charset="0"/>
              </a:rPr>
              <a:t>che vi ha invitato al meeting di questa sera e vi spiegherà cosa fare per iniziare l’attività</a:t>
            </a:r>
            <a:endParaRPr kumimoji="0" lang="th-TH" sz="3600" b="0" i="0" u="none" strike="noStrike" cap="none" normalizeH="0" baseline="0" dirty="0" smtClean="0">
              <a:ln>
                <a:noFill/>
              </a:ln>
              <a:solidFill>
                <a:schemeClr val="tx1"/>
              </a:solidFill>
              <a:effectLst/>
              <a:latin typeface="Arial" pitchFamily="34" charset="0"/>
              <a:cs typeface="Angsana New" pitchFamily="18" charset="-34"/>
            </a:endParaRPr>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8864" y="4437112"/>
            <a:ext cx="2590992" cy="1944216"/>
          </a:xfrm>
          <a:prstGeom prst="rect">
            <a:avLst/>
          </a:prstGeom>
        </p:spPr>
      </p:pic>
    </p:spTree>
    <p:extLst>
      <p:ext uri="{BB962C8B-B14F-4D97-AF65-F5344CB8AC3E}">
        <p14:creationId xmlns:p14="http://schemas.microsoft.com/office/powerpoint/2010/main" val="2411113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560512" y="1628800"/>
            <a:ext cx="8928992" cy="4248472"/>
          </a:xfrm>
          <a:prstGeom prst="rect">
            <a:avLst/>
          </a:prstGeom>
          <a:noFill/>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2400" b="0" i="0" u="none" strike="noStrike" kern="1200" cap="none" spc="0" normalizeH="0" baseline="0" noProof="0" dirty="0" smtClean="0">
                <a:ln>
                  <a:noFill/>
                </a:ln>
                <a:solidFill>
                  <a:sysClr val="windowText" lastClr="000000"/>
                </a:solidFill>
                <a:effectLst/>
                <a:uLnTx/>
                <a:uFillTx/>
                <a:latin typeface="Calibri"/>
              </a:rPr>
              <a:t>Abbiamo visto stasera come questa attività può contribuire a trovare una soluzione di guadagno. </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lang="it-IT" sz="2400" dirty="0">
              <a:solidFill>
                <a:sysClr val="windowText" lastClr="000000"/>
              </a:solidFill>
              <a:latin typeface="Calibri"/>
            </a:endParaRP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2400" b="1" i="1" u="none" strike="noStrike" kern="1200" cap="none" spc="0" normalizeH="0" baseline="0" noProof="0" dirty="0" smtClean="0">
                <a:ln>
                  <a:noFill/>
                </a:ln>
                <a:solidFill>
                  <a:sysClr val="windowText" lastClr="000000"/>
                </a:solidFill>
                <a:effectLst/>
                <a:uLnTx/>
                <a:uFillTx/>
                <a:latin typeface="Calibri"/>
              </a:rPr>
              <a:t>Herbalife</a:t>
            </a:r>
            <a:r>
              <a:rPr kumimoji="0" lang="it-IT" sz="2400" b="0" i="0" u="none" strike="noStrike" kern="1200" cap="none" spc="0" normalizeH="0" baseline="0" noProof="0" dirty="0" smtClean="0">
                <a:ln>
                  <a:noFill/>
                </a:ln>
                <a:solidFill>
                  <a:sysClr val="windowText" lastClr="000000"/>
                </a:solidFill>
                <a:effectLst/>
                <a:uLnTx/>
                <a:uFillTx/>
                <a:latin typeface="Calibri"/>
              </a:rPr>
              <a:t> è un' modo per conoscere come migliorare il proprio benessere.</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endParaRPr kumimoji="0" lang="it-IT" sz="2400" b="0" i="0" u="none" strike="noStrike" kern="1200" cap="none" spc="0" normalizeH="0" baseline="0" noProof="0" dirty="0" smtClean="0">
              <a:ln>
                <a:noFill/>
              </a:ln>
              <a:solidFill>
                <a:sysClr val="windowText" lastClr="000000"/>
              </a:solidFill>
              <a:effectLst/>
              <a:uLnTx/>
              <a:uFillTx/>
              <a:latin typeface="Calibri"/>
            </a:endParaRP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2400" b="0" i="0" u="none" strike="noStrike" kern="1200" cap="none" spc="0" normalizeH="0" baseline="0" noProof="0" dirty="0" smtClean="0">
                <a:ln>
                  <a:noFill/>
                </a:ln>
                <a:solidFill>
                  <a:sysClr val="windowText" lastClr="000000"/>
                </a:solidFill>
                <a:effectLst/>
                <a:uLnTx/>
                <a:uFillTx/>
                <a:latin typeface="Calibri"/>
              </a:rPr>
              <a:t>A questo riguardo, invitiamo tutti a partecipare ogni lunedì alla conferenza online:</a:t>
            </a:r>
          </a:p>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it-IT" sz="2800" b="1" i="1" noProof="0" dirty="0" smtClean="0">
                <a:solidFill>
                  <a:sysClr val="windowText" lastClr="000000"/>
                </a:solidFill>
                <a:latin typeface="Calibri"/>
              </a:rPr>
              <a:t>‘’</a:t>
            </a:r>
            <a:r>
              <a:rPr kumimoji="0" lang="it-IT" sz="2800" b="1" i="1" u="none" strike="noStrike" kern="1200" cap="none" spc="0" normalizeH="0" baseline="0" noProof="0" dirty="0" smtClean="0">
                <a:ln>
                  <a:noFill/>
                </a:ln>
                <a:solidFill>
                  <a:schemeClr val="tx2">
                    <a:lumMod val="25000"/>
                  </a:schemeClr>
                </a:solidFill>
                <a:effectLst/>
                <a:uLnTx/>
                <a:uFillTx/>
                <a:latin typeface="Calibri"/>
              </a:rPr>
              <a:t>Nutrirsi bene per sentirsi in forma</a:t>
            </a:r>
            <a:r>
              <a:rPr lang="it-IT" sz="2800" b="1" i="1" dirty="0" smtClean="0">
                <a:solidFill>
                  <a:sysClr val="windowText" lastClr="000000"/>
                </a:solidFill>
                <a:latin typeface="Calibri"/>
              </a:rPr>
              <a:t>’’</a:t>
            </a:r>
            <a:r>
              <a:rPr kumimoji="0" lang="it-IT" sz="2800" b="1" i="1" u="none" strike="noStrike" kern="1200" cap="none" spc="0" normalizeH="0" baseline="0" noProof="0" dirty="0" smtClean="0">
                <a:ln>
                  <a:noFill/>
                </a:ln>
                <a:solidFill>
                  <a:sysClr val="windowText" lastClr="000000"/>
                </a:solidFill>
                <a:effectLst/>
                <a:uLnTx/>
                <a:uFillTx/>
                <a:latin typeface="Calibri"/>
              </a:rPr>
              <a:t> </a:t>
            </a:r>
          </a:p>
          <a:p>
            <a:pPr marL="0" marR="0" lvl="0"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it-IT" sz="2400" b="0" i="0" u="none" strike="noStrike" kern="1200" cap="none" spc="0" normalizeH="0" baseline="0" noProof="0" dirty="0" smtClean="0">
                <a:ln>
                  <a:noFill/>
                </a:ln>
                <a:solidFill>
                  <a:sysClr val="windowText" lastClr="000000"/>
                </a:solidFill>
                <a:effectLst/>
                <a:uLnTx/>
                <a:uFillTx/>
                <a:latin typeface="Calibri"/>
              </a:rPr>
              <a:t>con le stesse modalità e orari di questa sera</a:t>
            </a:r>
            <a:r>
              <a:rPr kumimoji="0" lang="it-IT" sz="2800" b="0" i="0" u="none" strike="noStrike" kern="1200" cap="none" spc="0" normalizeH="0" baseline="0" noProof="0" dirty="0" smtClean="0">
                <a:ln>
                  <a:noFill/>
                </a:ln>
                <a:solidFill>
                  <a:sysClr val="windowText" lastClr="000000"/>
                </a:solidFill>
                <a:effectLst/>
                <a:uLnTx/>
                <a:uFillTx/>
                <a:latin typeface="Calibri"/>
              </a:rPr>
              <a:t>.</a:t>
            </a:r>
            <a:endParaRPr kumimoji="0" lang="it-IT" sz="2800" b="0" i="0" u="none" strike="noStrike" kern="1200" cap="none" spc="0" normalizeH="0" baseline="0" noProof="0" dirty="0">
              <a:ln>
                <a:noFill/>
              </a:ln>
              <a:solidFill>
                <a:sysClr val="windowText" lastClr="000000"/>
              </a:solidFill>
              <a:effectLst/>
              <a:uLnTx/>
              <a:uFillTx/>
              <a:latin typeface="Calibri"/>
            </a:endParaRPr>
          </a:p>
        </p:txBody>
      </p:sp>
      <p:sp>
        <p:nvSpPr>
          <p:cNvPr id="10" name="Rectangle 8"/>
          <p:cNvSpPr/>
          <p:nvPr/>
        </p:nvSpPr>
        <p:spPr bwMode="auto">
          <a:xfrm>
            <a:off x="12819" y="548680"/>
            <a:ext cx="9906002" cy="73109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7200" b="0" i="1" u="none" strike="noStrike" kern="0" cap="none" spc="0" normalizeH="0" baseline="0" noProof="0" dirty="0" smtClean="0">
                <a:ln>
                  <a:noFill/>
                </a:ln>
                <a:solidFill>
                  <a:schemeClr val="bg1"/>
                </a:solidFill>
                <a:effectLst/>
                <a:uLnTx/>
                <a:uFillTx/>
                <a:latin typeface="Bell MT" pitchFamily="18" charset="0"/>
                <a:ea typeface="Verdana" pitchFamily="34" charset="0"/>
                <a:cs typeface="Verdana" pitchFamily="34" charset="0"/>
              </a:rPr>
              <a:t>Concludendo…</a:t>
            </a:r>
            <a:endParaRPr kumimoji="0" lang="it-IT" sz="7200" b="0" i="1" u="none" strike="noStrike" kern="0" cap="none" spc="0" normalizeH="0" baseline="0" noProof="0" dirty="0">
              <a:ln>
                <a:noFill/>
              </a:ln>
              <a:solidFill>
                <a:schemeClr val="bg1"/>
              </a:solidFill>
              <a:effectLst/>
              <a:uLnTx/>
              <a:uFillTx/>
              <a:latin typeface="Bell MT" pitchFamily="18" charset="0"/>
              <a:ea typeface="Verdana" pitchFamily="34" charset="0"/>
              <a:cs typeface="Verdana" pitchFamily="34" charset="0"/>
            </a:endParaRPr>
          </a:p>
        </p:txBody>
      </p:sp>
    </p:spTree>
    <p:extLst>
      <p:ext uri="{BB962C8B-B14F-4D97-AF65-F5344CB8AC3E}">
        <p14:creationId xmlns:p14="http://schemas.microsoft.com/office/powerpoint/2010/main" val="3686809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4" y="5097958"/>
            <a:ext cx="9074400" cy="923330"/>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a:r>
              <a:rPr lang="it-IT" sz="5400" b="1" dirty="0" smtClean="0">
                <a:ln/>
                <a:solidFill>
                  <a:srgbClr val="07A90B"/>
                </a:solidFill>
                <a:latin typeface="Brush Script MT" pitchFamily="66" charset="0"/>
              </a:rPr>
              <a:t>A r </a:t>
            </a:r>
            <a:r>
              <a:rPr lang="it-IT" sz="5400" b="1" dirty="0" err="1" smtClean="0">
                <a:ln/>
                <a:solidFill>
                  <a:srgbClr val="07A90B"/>
                </a:solidFill>
                <a:latin typeface="Brush Script MT" pitchFamily="66" charset="0"/>
              </a:rPr>
              <a:t>r</a:t>
            </a:r>
            <a:r>
              <a:rPr lang="it-IT" sz="5400" b="1" dirty="0" smtClean="0">
                <a:ln/>
                <a:solidFill>
                  <a:srgbClr val="07A90B"/>
                </a:solidFill>
                <a:latin typeface="Brush Script MT" pitchFamily="66" charset="0"/>
              </a:rPr>
              <a:t> i v e d e r c i</a:t>
            </a:r>
            <a:endParaRPr lang="it-IT" sz="5400" b="1" dirty="0">
              <a:ln/>
              <a:solidFill>
                <a:srgbClr val="07A90B"/>
              </a:solidFill>
              <a:latin typeface="Brush Script MT" pitchFamily="66" charset="0"/>
            </a:endParaRPr>
          </a:p>
        </p:txBody>
      </p:sp>
      <p:sp>
        <p:nvSpPr>
          <p:cNvPr id="9" name="CasellaDiTesto 8"/>
          <p:cNvSpPr txBox="1"/>
          <p:nvPr/>
        </p:nvSpPr>
        <p:spPr>
          <a:xfrm>
            <a:off x="868716" y="2759437"/>
            <a:ext cx="8205688" cy="193899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4000" b="1" i="0" u="none" strike="noStrike" kern="0" cap="none" spc="0" normalizeH="0" baseline="0" noProof="0" dirty="0" smtClean="0">
                <a:ln w="10541" cmpd="sng">
                  <a:solidFill>
                    <a:srgbClr val="4F81BD">
                      <a:shade val="88000"/>
                      <a:satMod val="110000"/>
                    </a:srgbClr>
                  </a:solidFill>
                  <a:prstDash val="solid"/>
                </a:ln>
                <a:solidFill>
                  <a:schemeClr val="bg1"/>
                </a:solidFill>
                <a:effectLst/>
                <a:uLnTx/>
                <a:uFillTx/>
                <a:latin typeface="Bell MT" pitchFamily="18" charset="0"/>
              </a:rPr>
              <a:t>Vi augurano una buona serata e Vi invitano a lunedì prossimo alla «SERATA BENESSERE»!</a:t>
            </a:r>
            <a:endParaRPr kumimoji="0" lang="it-IT" sz="1800" b="0" i="0" u="none" strike="noStrike" kern="0" cap="none" spc="0" normalizeH="0" baseline="0" noProof="0" dirty="0" smtClean="0">
              <a:ln>
                <a:noFill/>
              </a:ln>
              <a:solidFill>
                <a:schemeClr val="bg1"/>
              </a:solidFill>
              <a:effectLst/>
              <a:uLnTx/>
              <a:uFillTx/>
            </a:endParaRPr>
          </a:p>
        </p:txBody>
      </p:sp>
      <p:pic>
        <p:nvPicPr>
          <p:cNvPr id="10" name="Immagin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782" y="1070451"/>
            <a:ext cx="5165622" cy="1029855"/>
          </a:xfrm>
          <a:prstGeom prst="rect">
            <a:avLst/>
          </a:prstGeom>
        </p:spPr>
      </p:pic>
      <p:pic>
        <p:nvPicPr>
          <p:cNvPr id="11" name="Immagin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496" y="728884"/>
            <a:ext cx="2287403" cy="1808237"/>
          </a:xfrm>
          <a:prstGeom prst="rect">
            <a:avLst/>
          </a:prstGeom>
        </p:spPr>
      </p:pic>
      <p:sp>
        <p:nvSpPr>
          <p:cNvPr id="12" name="Rettangolo 11"/>
          <p:cNvSpPr/>
          <p:nvPr/>
        </p:nvSpPr>
        <p:spPr>
          <a:xfrm>
            <a:off x="2865999" y="1248283"/>
            <a:ext cx="789777" cy="769441"/>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t-IT" sz="4400" b="1" dirty="0">
                <a:ln/>
                <a:solidFill>
                  <a:prstClr val="black">
                    <a:lumMod val="85000"/>
                    <a:lumOff val="15000"/>
                  </a:prstClr>
                </a:solidFill>
                <a:latin typeface="Arial" pitchFamily="34" charset="0"/>
                <a:cs typeface="Arial" pitchFamily="34" charset="0"/>
              </a:rPr>
              <a:t>&amp;</a:t>
            </a:r>
          </a:p>
        </p:txBody>
      </p:sp>
      <p:sp>
        <p:nvSpPr>
          <p:cNvPr id="13" name="CasellaDiTesto 12"/>
          <p:cNvSpPr txBox="1"/>
          <p:nvPr/>
        </p:nvSpPr>
        <p:spPr>
          <a:xfrm>
            <a:off x="3655776" y="2069070"/>
            <a:ext cx="5689712"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200" b="1" i="0" u="none" strike="noStrike" kern="0" cap="none" spc="0" normalizeH="0" baseline="0" noProof="0" dirty="0" smtClean="0">
                <a:ln>
                  <a:noFill/>
                </a:ln>
                <a:solidFill>
                  <a:prstClr val="black"/>
                </a:solidFill>
                <a:effectLst/>
                <a:uLnTx/>
                <a:uFillTx/>
              </a:rPr>
              <a:t>Herbalife </a:t>
            </a:r>
            <a:r>
              <a:rPr kumimoji="0" lang="it-IT" sz="1200" b="1" i="0" u="none" strike="noStrike" kern="0" cap="none" spc="0" normalizeH="0" baseline="0" noProof="0" dirty="0" err="1" smtClean="0">
                <a:ln>
                  <a:noFill/>
                </a:ln>
                <a:solidFill>
                  <a:prstClr val="black"/>
                </a:solidFill>
                <a:effectLst/>
                <a:uLnTx/>
                <a:uFillTx/>
              </a:rPr>
              <a:t>Opportunity</a:t>
            </a:r>
            <a:r>
              <a:rPr kumimoji="0" lang="it-IT" sz="1200" b="1" i="0" u="none" strike="noStrike" kern="0" cap="none" spc="0" normalizeH="0" baseline="0" noProof="0" dirty="0" smtClean="0">
                <a:ln>
                  <a:noFill/>
                </a:ln>
                <a:solidFill>
                  <a:prstClr val="black"/>
                </a:solidFill>
                <a:effectLst/>
                <a:uLnTx/>
                <a:uFillTx/>
              </a:rPr>
              <a:t> Meeting organizzato da Distributori Indipendenti</a:t>
            </a:r>
          </a:p>
        </p:txBody>
      </p:sp>
    </p:spTree>
    <p:extLst>
      <p:ext uri="{BB962C8B-B14F-4D97-AF65-F5344CB8AC3E}">
        <p14:creationId xmlns:p14="http://schemas.microsoft.com/office/powerpoint/2010/main" val="373797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3361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000" b="1" dirty="0" smtClean="0">
                <a:solidFill>
                  <a:schemeClr val="bg1"/>
                </a:solidFill>
                <a:cs typeface="Arial" pitchFamily="34" charset="0"/>
              </a:rPr>
              <a:t>Vantaggi Lavoro da Casa</a:t>
            </a:r>
            <a:endParaRPr lang="it-IT" sz="4000" b="1" dirty="0">
              <a:solidFill>
                <a:schemeClr val="bg1"/>
              </a:solidFill>
              <a:cs typeface="Arial" pitchFamily="34" charset="0"/>
            </a:endParaRPr>
          </a:p>
        </p:txBody>
      </p:sp>
      <p:sp>
        <p:nvSpPr>
          <p:cNvPr id="4" name="CasellaDiTesto 3"/>
          <p:cNvSpPr txBox="1"/>
          <p:nvPr/>
        </p:nvSpPr>
        <p:spPr>
          <a:xfrm>
            <a:off x="3502547" y="1340768"/>
            <a:ext cx="3456384" cy="923330"/>
          </a:xfrm>
          <a:prstGeom prst="rect">
            <a:avLst/>
          </a:prstGeom>
          <a:noFill/>
        </p:spPr>
        <p:txBody>
          <a:bodyPr wrap="square" rtlCol="0">
            <a:spAutoFit/>
          </a:bodyPr>
          <a:lstStyle/>
          <a:p>
            <a:r>
              <a:rPr lang="it-IT" dirty="0" smtClean="0">
                <a:latin typeface="Verdana" pitchFamily="34" charset="0"/>
              </a:rPr>
              <a:t>Dedicare più tempo alla propria famiglia, figli, hobbies, sport</a:t>
            </a:r>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2730" y="2492896"/>
            <a:ext cx="3243246" cy="2160000"/>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965" y="1261090"/>
            <a:ext cx="2981662" cy="2233325"/>
          </a:xfrm>
          <a:prstGeom prst="rect">
            <a:avLst/>
          </a:prstGeom>
        </p:spPr>
      </p:pic>
      <p:pic>
        <p:nvPicPr>
          <p:cNvPr id="7" name="Immagin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290" y="4365104"/>
            <a:ext cx="3025181" cy="2016000"/>
          </a:xfrm>
          <a:prstGeom prst="rect">
            <a:avLst/>
          </a:prstGeom>
        </p:spPr>
      </p:pic>
      <p:sp>
        <p:nvSpPr>
          <p:cNvPr id="8" name="CasellaDiTesto 7"/>
          <p:cNvSpPr txBox="1"/>
          <p:nvPr/>
        </p:nvSpPr>
        <p:spPr>
          <a:xfrm>
            <a:off x="3872880" y="2972731"/>
            <a:ext cx="2081437" cy="1200329"/>
          </a:xfrm>
          <a:prstGeom prst="rect">
            <a:avLst/>
          </a:prstGeom>
          <a:noFill/>
        </p:spPr>
        <p:txBody>
          <a:bodyPr wrap="square" rtlCol="0">
            <a:spAutoFit/>
          </a:bodyPr>
          <a:lstStyle/>
          <a:p>
            <a:pPr algn="r"/>
            <a:r>
              <a:rPr lang="it-IT" dirty="0">
                <a:latin typeface="Verdana" pitchFamily="34" charset="0"/>
              </a:rPr>
              <a:t>Evitare perdite di tempo per </a:t>
            </a:r>
            <a:endParaRPr lang="it-IT" dirty="0" smtClean="0">
              <a:latin typeface="Verdana" pitchFamily="34" charset="0"/>
            </a:endParaRPr>
          </a:p>
          <a:p>
            <a:pPr algn="r"/>
            <a:r>
              <a:rPr lang="it-IT" dirty="0" smtClean="0">
                <a:latin typeface="Verdana" pitchFamily="34" charset="0"/>
              </a:rPr>
              <a:t>congestioni </a:t>
            </a:r>
            <a:r>
              <a:rPr lang="it-IT" dirty="0">
                <a:latin typeface="Verdana" pitchFamily="34" charset="0"/>
              </a:rPr>
              <a:t>del </a:t>
            </a:r>
            <a:r>
              <a:rPr lang="it-IT" dirty="0" smtClean="0">
                <a:latin typeface="Verdana" pitchFamily="34" charset="0"/>
              </a:rPr>
              <a:t>traffico</a:t>
            </a:r>
            <a:endParaRPr lang="it-IT" sz="1400" dirty="0"/>
          </a:p>
        </p:txBody>
      </p:sp>
      <p:sp>
        <p:nvSpPr>
          <p:cNvPr id="9" name="CasellaDiTesto 8"/>
          <p:cNvSpPr txBox="1"/>
          <p:nvPr/>
        </p:nvSpPr>
        <p:spPr>
          <a:xfrm>
            <a:off x="3502547" y="5301208"/>
            <a:ext cx="3456384" cy="646331"/>
          </a:xfrm>
          <a:prstGeom prst="rect">
            <a:avLst/>
          </a:prstGeom>
          <a:noFill/>
        </p:spPr>
        <p:txBody>
          <a:bodyPr wrap="square" rtlCol="0">
            <a:spAutoFit/>
          </a:bodyPr>
          <a:lstStyle/>
          <a:p>
            <a:r>
              <a:rPr lang="it-IT" dirty="0">
                <a:latin typeface="Verdana" pitchFamily="34" charset="0"/>
              </a:rPr>
              <a:t>Risparmio notevole sui costi di </a:t>
            </a:r>
            <a:r>
              <a:rPr lang="it-IT" dirty="0" smtClean="0">
                <a:latin typeface="Verdana" pitchFamily="34" charset="0"/>
              </a:rPr>
              <a:t>spostamento</a:t>
            </a:r>
            <a:endParaRPr lang="it-IT" sz="1400" dirty="0"/>
          </a:p>
        </p:txBody>
      </p:sp>
    </p:spTree>
    <p:extLst>
      <p:ext uri="{BB962C8B-B14F-4D97-AF65-F5344CB8AC3E}">
        <p14:creationId xmlns:p14="http://schemas.microsoft.com/office/powerpoint/2010/main" val="31856876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404664"/>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it-IT" sz="4000" b="1" dirty="0" smtClean="0">
                <a:solidFill>
                  <a:schemeClr val="bg1"/>
                </a:solidFill>
                <a:cs typeface="Arial" pitchFamily="34" charset="0"/>
              </a:rPr>
              <a:t>Vantaggi Lavoro da Casa</a:t>
            </a:r>
            <a:endParaRPr lang="it-IT" sz="4000" b="1" dirty="0">
              <a:solidFill>
                <a:schemeClr val="bg1"/>
              </a:solidFill>
              <a:cs typeface="Arial" pitchFamily="34" charset="0"/>
            </a:endParaRPr>
          </a:p>
        </p:txBody>
      </p:sp>
      <p:sp>
        <p:nvSpPr>
          <p:cNvPr id="4" name="CasellaDiTesto 3"/>
          <p:cNvSpPr txBox="1"/>
          <p:nvPr/>
        </p:nvSpPr>
        <p:spPr>
          <a:xfrm>
            <a:off x="3569027" y="2025800"/>
            <a:ext cx="5644522" cy="646331"/>
          </a:xfrm>
          <a:prstGeom prst="rect">
            <a:avLst/>
          </a:prstGeom>
          <a:noFill/>
        </p:spPr>
        <p:txBody>
          <a:bodyPr wrap="square" rtlCol="0">
            <a:spAutoFit/>
          </a:bodyPr>
          <a:lstStyle/>
          <a:p>
            <a:pPr>
              <a:spcBef>
                <a:spcPts val="600"/>
              </a:spcBef>
              <a:spcAft>
                <a:spcPts val="600"/>
              </a:spcAft>
            </a:pPr>
            <a:r>
              <a:rPr lang="it-IT" dirty="0" smtClean="0">
                <a:latin typeface="Verdana" pitchFamily="34" charset="0"/>
              </a:rPr>
              <a:t>Gestire </a:t>
            </a:r>
            <a:r>
              <a:rPr lang="it-IT" dirty="0">
                <a:latin typeface="Verdana" pitchFamily="34" charset="0"/>
              </a:rPr>
              <a:t>il proprio tempo e </a:t>
            </a:r>
            <a:r>
              <a:rPr lang="it-IT" dirty="0" smtClean="0">
                <a:latin typeface="Verdana" pitchFamily="34" charset="0"/>
              </a:rPr>
              <a:t>decidere come</a:t>
            </a:r>
            <a:r>
              <a:rPr lang="it-IT" dirty="0">
                <a:latin typeface="Verdana" pitchFamily="34" charset="0"/>
              </a:rPr>
              <a:t>, dove, quando e con chi  </a:t>
            </a:r>
            <a:r>
              <a:rPr lang="it-IT" dirty="0" smtClean="0">
                <a:latin typeface="Verdana" pitchFamily="34" charset="0"/>
              </a:rPr>
              <a:t>lavorare</a:t>
            </a:r>
            <a:endParaRPr lang="it-IT" sz="2000" dirty="0">
              <a:latin typeface="Verdana" pitchFamily="34" charset="0"/>
            </a:endParaRPr>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0639" y="4843232"/>
            <a:ext cx="1318379" cy="650400"/>
          </a:xfrm>
          <a:prstGeom prst="rect">
            <a:avLst/>
          </a:prstGeom>
        </p:spPr>
      </p:pic>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434" y="3706573"/>
            <a:ext cx="1940127" cy="884853"/>
          </a:xfrm>
          <a:prstGeom prst="rect">
            <a:avLst/>
          </a:prstGeom>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6496" y="1484784"/>
            <a:ext cx="3072077" cy="1728364"/>
          </a:xfrm>
          <a:prstGeom prst="rect">
            <a:avLst/>
          </a:prstGeom>
        </p:spPr>
      </p:pic>
      <p:sp>
        <p:nvSpPr>
          <p:cNvPr id="11" name="CasellaDiTesto 10"/>
          <p:cNvSpPr txBox="1"/>
          <p:nvPr/>
        </p:nvSpPr>
        <p:spPr>
          <a:xfrm>
            <a:off x="426496" y="4180524"/>
            <a:ext cx="5534616" cy="1015663"/>
          </a:xfrm>
          <a:prstGeom prst="rect">
            <a:avLst/>
          </a:prstGeom>
          <a:noFill/>
        </p:spPr>
        <p:txBody>
          <a:bodyPr wrap="square" rtlCol="0">
            <a:spAutoFit/>
          </a:bodyPr>
          <a:lstStyle/>
          <a:p>
            <a:pPr algn="r">
              <a:spcBef>
                <a:spcPts val="600"/>
              </a:spcBef>
              <a:spcAft>
                <a:spcPts val="600"/>
              </a:spcAft>
            </a:pPr>
            <a:r>
              <a:rPr lang="it-IT" sz="1600" dirty="0" smtClean="0">
                <a:latin typeface="Verdana" pitchFamily="34" charset="0"/>
              </a:rPr>
              <a:t>Trarre vantaggio nell’uso dei mezzi di comunicazione: </a:t>
            </a:r>
          </a:p>
          <a:p>
            <a:pPr algn="r">
              <a:spcBef>
                <a:spcPts val="600"/>
              </a:spcBef>
              <a:spcAft>
                <a:spcPts val="600"/>
              </a:spcAft>
            </a:pPr>
            <a:r>
              <a:rPr lang="it-IT" sz="1600" dirty="0" smtClean="0">
                <a:latin typeface="Verdana" pitchFamily="34" charset="0"/>
              </a:rPr>
              <a:t>e-mail, messaggistica, social networks, skype</a:t>
            </a:r>
            <a:endParaRPr lang="it-IT" dirty="0">
              <a:latin typeface="Verdana" pitchFamily="34" charset="0"/>
            </a:endParaRPr>
          </a:p>
        </p:txBody>
      </p:sp>
      <p:pic>
        <p:nvPicPr>
          <p:cNvPr id="2" name="Immagin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77745" y="3712716"/>
            <a:ext cx="804165" cy="935616"/>
          </a:xfrm>
          <a:prstGeom prst="rect">
            <a:avLst/>
          </a:prstGeom>
        </p:spPr>
      </p:pic>
      <p:pic>
        <p:nvPicPr>
          <p:cNvPr id="12" name="Immagin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8102" y="4772390"/>
            <a:ext cx="1274790" cy="788992"/>
          </a:xfrm>
          <a:prstGeom prst="rect">
            <a:avLst/>
          </a:prstGeom>
        </p:spPr>
      </p:pic>
    </p:spTree>
    <p:extLst>
      <p:ext uri="{BB962C8B-B14F-4D97-AF65-F5344CB8AC3E}">
        <p14:creationId xmlns:p14="http://schemas.microsoft.com/office/powerpoint/2010/main" val="361194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1" y="404664"/>
            <a:ext cx="9906001"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spcBef>
                <a:spcPct val="0"/>
              </a:spcBef>
              <a:defRPr/>
            </a:pPr>
            <a:r>
              <a:rPr lang="en-US" sz="3600" b="1" dirty="0" smtClean="0">
                <a:solidFill>
                  <a:schemeClr val="bg1"/>
                </a:solidFill>
              </a:rPr>
              <a:t>Un </a:t>
            </a:r>
            <a:r>
              <a:rPr lang="en-US" sz="3600" b="1" dirty="0" err="1" smtClean="0">
                <a:solidFill>
                  <a:schemeClr val="bg1"/>
                </a:solidFill>
              </a:rPr>
              <a:t>Sistema</a:t>
            </a:r>
            <a:r>
              <a:rPr lang="en-US" sz="3600" b="1" dirty="0" smtClean="0">
                <a:solidFill>
                  <a:schemeClr val="bg1"/>
                </a:solidFill>
              </a:rPr>
              <a:t> di Successo al Vostro Servizio</a:t>
            </a:r>
            <a:endParaRPr lang="en-US" sz="3600" b="1" dirty="0">
              <a:solidFill>
                <a:schemeClr val="bg1"/>
              </a:solidFill>
            </a:endParaRPr>
          </a:p>
        </p:txBody>
      </p:sp>
      <p:sp>
        <p:nvSpPr>
          <p:cNvPr id="4" name="Text Box 4"/>
          <p:cNvSpPr txBox="1">
            <a:spLocks noChangeArrowheads="1"/>
          </p:cNvSpPr>
          <p:nvPr/>
        </p:nvSpPr>
        <p:spPr bwMode="auto">
          <a:xfrm>
            <a:off x="334591" y="1196752"/>
            <a:ext cx="93138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algn="r" eaLnBrk="0" fontAlgn="base" hangingPunct="0">
              <a:spcBef>
                <a:spcPct val="0"/>
              </a:spcBef>
              <a:spcAft>
                <a:spcPct val="0"/>
              </a:spcAft>
              <a:defRPr sz="2400">
                <a:solidFill>
                  <a:schemeClr val="tx1"/>
                </a:solidFill>
                <a:latin typeface="Tahoma" charset="0"/>
                <a:ea typeface="ＭＳ Ｐゴシック" charset="0"/>
              </a:defRPr>
            </a:lvl6pPr>
            <a:lvl7pPr marL="2971800" indent="-228600" algn="r" eaLnBrk="0" fontAlgn="base" hangingPunct="0">
              <a:spcBef>
                <a:spcPct val="0"/>
              </a:spcBef>
              <a:spcAft>
                <a:spcPct val="0"/>
              </a:spcAft>
              <a:defRPr sz="2400">
                <a:solidFill>
                  <a:schemeClr val="tx1"/>
                </a:solidFill>
                <a:latin typeface="Tahoma" charset="0"/>
                <a:ea typeface="ＭＳ Ｐゴシック" charset="0"/>
              </a:defRPr>
            </a:lvl7pPr>
            <a:lvl8pPr marL="3429000" indent="-228600" algn="r" eaLnBrk="0" fontAlgn="base" hangingPunct="0">
              <a:spcBef>
                <a:spcPct val="0"/>
              </a:spcBef>
              <a:spcAft>
                <a:spcPct val="0"/>
              </a:spcAft>
              <a:defRPr sz="2400">
                <a:solidFill>
                  <a:schemeClr val="tx1"/>
                </a:solidFill>
                <a:latin typeface="Tahoma" charset="0"/>
                <a:ea typeface="ＭＳ Ｐゴシック" charset="0"/>
              </a:defRPr>
            </a:lvl8pPr>
            <a:lvl9pPr marL="3886200" indent="-228600" algn="r" eaLnBrk="0" fontAlgn="base" hangingPunct="0">
              <a:spcBef>
                <a:spcPct val="0"/>
              </a:spcBef>
              <a:spcAft>
                <a:spcPct val="0"/>
              </a:spcAft>
              <a:defRPr sz="2400">
                <a:solidFill>
                  <a:schemeClr val="tx1"/>
                </a:solidFill>
                <a:latin typeface="Tahoma" charset="0"/>
                <a:ea typeface="ＭＳ Ｐゴシック" charset="0"/>
              </a:defRPr>
            </a:lvl9pPr>
          </a:lstStyle>
          <a:p>
            <a:r>
              <a:rPr lang="en-US" sz="1800" dirty="0" smtClean="0">
                <a:latin typeface="Verdana" pitchFamily="34" charset="0"/>
              </a:rPr>
              <a:t>Il </a:t>
            </a:r>
            <a:r>
              <a:rPr lang="en-US" sz="1800" dirty="0" err="1" smtClean="0">
                <a:latin typeface="Verdana" pitchFamily="34" charset="0"/>
              </a:rPr>
              <a:t>nostro</a:t>
            </a:r>
            <a:r>
              <a:rPr lang="en-US" sz="1800" dirty="0" smtClean="0">
                <a:latin typeface="Verdana" pitchFamily="34" charset="0"/>
              </a:rPr>
              <a:t> </a:t>
            </a:r>
            <a:r>
              <a:rPr lang="en-US" sz="1800" dirty="0" err="1" smtClean="0">
                <a:latin typeface="Verdana" pitchFamily="34" charset="0"/>
              </a:rPr>
              <a:t>gruppo</a:t>
            </a:r>
            <a:r>
              <a:rPr lang="en-US" sz="1800" dirty="0" smtClean="0">
                <a:latin typeface="Verdana" pitchFamily="34" charset="0"/>
              </a:rPr>
              <a:t> di </a:t>
            </a:r>
            <a:r>
              <a:rPr lang="en-US" sz="1800" dirty="0" err="1" smtClean="0">
                <a:latin typeface="Verdana" pitchFamily="34" charset="0"/>
              </a:rPr>
              <a:t>lavoro</a:t>
            </a:r>
            <a:r>
              <a:rPr lang="en-US" sz="1800" dirty="0" smtClean="0">
                <a:latin typeface="Verdana" pitchFamily="34" charset="0"/>
              </a:rPr>
              <a:t> “</a:t>
            </a:r>
            <a:r>
              <a:rPr lang="en-US" sz="1800" b="1" i="1" dirty="0" smtClean="0">
                <a:latin typeface="Verdana" pitchFamily="34" charset="0"/>
              </a:rPr>
              <a:t>HOMe Business Online Team</a:t>
            </a:r>
            <a:r>
              <a:rPr lang="en-US" sz="1800" dirty="0" smtClean="0">
                <a:latin typeface="Verdana" pitchFamily="34" charset="0"/>
              </a:rPr>
              <a:t>” </a:t>
            </a:r>
            <a:r>
              <a:rPr lang="en-US" sz="1800" dirty="0" smtClean="0">
                <a:solidFill>
                  <a:srgbClr val="000000"/>
                </a:solidFill>
                <a:latin typeface="Verdana" pitchFamily="34" charset="0"/>
              </a:rPr>
              <a:t>supporta i propri </a:t>
            </a:r>
            <a:r>
              <a:rPr lang="en-US" sz="1800" dirty="0" err="1" smtClean="0">
                <a:solidFill>
                  <a:srgbClr val="000000"/>
                </a:solidFill>
                <a:latin typeface="Verdana" pitchFamily="34" charset="0"/>
              </a:rPr>
              <a:t>distributori</a:t>
            </a:r>
            <a:r>
              <a:rPr lang="en-US" sz="1800" dirty="0" smtClean="0">
                <a:solidFill>
                  <a:srgbClr val="000000"/>
                </a:solidFill>
                <a:latin typeface="Verdana" pitchFamily="34" charset="0"/>
              </a:rPr>
              <a:t> </a:t>
            </a:r>
            <a:r>
              <a:rPr lang="en-US" sz="1800" dirty="0" err="1" smtClean="0">
                <a:solidFill>
                  <a:srgbClr val="000000"/>
                </a:solidFill>
                <a:latin typeface="Verdana" pitchFamily="34" charset="0"/>
              </a:rPr>
              <a:t>attraverso</a:t>
            </a:r>
            <a:r>
              <a:rPr lang="en-US" sz="1800" dirty="0" smtClean="0">
                <a:solidFill>
                  <a:srgbClr val="000000"/>
                </a:solidFill>
                <a:latin typeface="Verdana" pitchFamily="34" charset="0"/>
              </a:rPr>
              <a:t> </a:t>
            </a:r>
            <a:r>
              <a:rPr lang="en-US" sz="1800" dirty="0" smtClean="0">
                <a:latin typeface="Verdana" pitchFamily="34" charset="0"/>
              </a:rPr>
              <a:t>un </a:t>
            </a:r>
            <a:r>
              <a:rPr lang="en-US" sz="1800" dirty="0" err="1" smtClean="0">
                <a:latin typeface="Verdana" pitchFamily="34" charset="0"/>
              </a:rPr>
              <a:t>completo</a:t>
            </a:r>
            <a:r>
              <a:rPr lang="en-US" sz="1800" dirty="0" smtClean="0">
                <a:latin typeface="Verdana" pitchFamily="34" charset="0"/>
              </a:rPr>
              <a:t> sistema per il </a:t>
            </a:r>
            <a:r>
              <a:rPr lang="en-US" sz="1800" b="1" dirty="0" smtClean="0">
                <a:solidFill>
                  <a:srgbClr val="FF0000"/>
                </a:solidFill>
                <a:latin typeface="Verdana" pitchFamily="34" charset="0"/>
              </a:rPr>
              <a:t>Lavoro da Casa </a:t>
            </a:r>
            <a:r>
              <a:rPr lang="en-US" sz="1800" dirty="0" err="1">
                <a:solidFill>
                  <a:srgbClr val="000000"/>
                </a:solidFill>
                <a:latin typeface="Verdana" pitchFamily="34" charset="0"/>
              </a:rPr>
              <a:t>che</a:t>
            </a:r>
            <a:r>
              <a:rPr lang="en-US" sz="1800" dirty="0">
                <a:solidFill>
                  <a:srgbClr val="000000"/>
                </a:solidFill>
                <a:latin typeface="Verdana" pitchFamily="34" charset="0"/>
              </a:rPr>
              <a:t> </a:t>
            </a:r>
            <a:r>
              <a:rPr lang="en-US" sz="1800" dirty="0" err="1">
                <a:solidFill>
                  <a:srgbClr val="000000"/>
                </a:solidFill>
                <a:latin typeface="Verdana" pitchFamily="34" charset="0"/>
              </a:rPr>
              <a:t>si</a:t>
            </a:r>
            <a:r>
              <a:rPr lang="en-US" sz="1800" dirty="0">
                <a:solidFill>
                  <a:srgbClr val="000000"/>
                </a:solidFill>
                <a:latin typeface="Verdana" pitchFamily="34" charset="0"/>
              </a:rPr>
              <a:t> </a:t>
            </a:r>
            <a:r>
              <a:rPr lang="en-US" sz="1800" dirty="0" err="1">
                <a:solidFill>
                  <a:srgbClr val="000000"/>
                </a:solidFill>
                <a:latin typeface="Verdana" pitchFamily="34" charset="0"/>
              </a:rPr>
              <a:t>avvale</a:t>
            </a:r>
            <a:r>
              <a:rPr lang="en-US" sz="1800" dirty="0">
                <a:solidFill>
                  <a:srgbClr val="000000"/>
                </a:solidFill>
                <a:latin typeface="Verdana" pitchFamily="34" charset="0"/>
              </a:rPr>
              <a:t> del Network Marketing con:</a:t>
            </a:r>
          </a:p>
        </p:txBody>
      </p:sp>
      <p:pic>
        <p:nvPicPr>
          <p:cNvPr id="5" name="Immagin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27049" y="2261670"/>
            <a:ext cx="1928945" cy="1524869"/>
          </a:xfrm>
          <a:prstGeom prst="rect">
            <a:avLst/>
          </a:prstGeom>
        </p:spPr>
      </p:pic>
      <p:sp>
        <p:nvSpPr>
          <p:cNvPr id="8" name="CasellaDiTesto 7"/>
          <p:cNvSpPr txBox="1"/>
          <p:nvPr/>
        </p:nvSpPr>
        <p:spPr>
          <a:xfrm>
            <a:off x="632520" y="3789040"/>
            <a:ext cx="8640960" cy="2431435"/>
          </a:xfrm>
          <a:prstGeom prst="rect">
            <a:avLst/>
          </a:prstGeom>
          <a:noFill/>
        </p:spPr>
        <p:txBody>
          <a:bodyPr wrap="square" rtlCol="0">
            <a:spAutoFit/>
          </a:bodyPr>
          <a:lstStyle/>
          <a:p>
            <a:pPr marL="342900" indent="-342900">
              <a:spcBef>
                <a:spcPts val="600"/>
              </a:spcBef>
              <a:spcAft>
                <a:spcPts val="600"/>
              </a:spcAft>
              <a:buClr>
                <a:srgbClr val="678034"/>
              </a:buClr>
              <a:buFont typeface="+mj-lt"/>
              <a:buAutoNum type="arabicParenR"/>
            </a:pPr>
            <a:r>
              <a:rPr lang="en-US" dirty="0" err="1">
                <a:latin typeface="Verdana" pitchFamily="34" charset="0"/>
              </a:rPr>
              <a:t>Siti</a:t>
            </a:r>
            <a:r>
              <a:rPr lang="en-US" dirty="0">
                <a:latin typeface="Verdana" pitchFamily="34" charset="0"/>
              </a:rPr>
              <a:t> Web </a:t>
            </a:r>
            <a:r>
              <a:rPr lang="en-US" dirty="0" err="1">
                <a:latin typeface="Verdana" pitchFamily="34" charset="0"/>
              </a:rPr>
              <a:t>multilingue</a:t>
            </a:r>
            <a:r>
              <a:rPr lang="en-US" dirty="0">
                <a:latin typeface="Verdana" pitchFamily="34" charset="0"/>
              </a:rPr>
              <a:t> </a:t>
            </a:r>
            <a:r>
              <a:rPr lang="en-US" dirty="0" err="1">
                <a:latin typeface="Verdana" pitchFamily="34" charset="0"/>
              </a:rPr>
              <a:t>personalizzabili</a:t>
            </a:r>
            <a:r>
              <a:rPr lang="en-US" dirty="0">
                <a:latin typeface="Verdana" pitchFamily="34" charset="0"/>
              </a:rPr>
              <a:t> </a:t>
            </a:r>
            <a:r>
              <a:rPr lang="en-US" dirty="0" err="1">
                <a:latin typeface="Verdana" pitchFamily="34" charset="0"/>
              </a:rPr>
              <a:t>autorizzati</a:t>
            </a:r>
            <a:r>
              <a:rPr lang="en-US" dirty="0">
                <a:latin typeface="Verdana" pitchFamily="34" charset="0"/>
              </a:rPr>
              <a:t> </a:t>
            </a:r>
            <a:r>
              <a:rPr lang="en-US" dirty="0" err="1">
                <a:latin typeface="Verdana" pitchFamily="34" charset="0"/>
              </a:rPr>
              <a:t>dall’azienda</a:t>
            </a:r>
            <a:r>
              <a:rPr lang="en-US" dirty="0">
                <a:latin typeface="Verdana" pitchFamily="34" charset="0"/>
              </a:rPr>
              <a:t> con </a:t>
            </a:r>
            <a:r>
              <a:rPr lang="en-US" dirty="0" err="1">
                <a:latin typeface="Verdana" pitchFamily="34" charset="0"/>
              </a:rPr>
              <a:t>sezione</a:t>
            </a:r>
            <a:r>
              <a:rPr lang="en-US" dirty="0">
                <a:latin typeface="Verdana" pitchFamily="34" charset="0"/>
              </a:rPr>
              <a:t> </a:t>
            </a:r>
            <a:r>
              <a:rPr lang="en-US" dirty="0" smtClean="0">
                <a:latin typeface="Verdana" pitchFamily="34" charset="0"/>
              </a:rPr>
              <a:t>e-commerce </a:t>
            </a:r>
            <a:r>
              <a:rPr lang="en-US" dirty="0" err="1">
                <a:latin typeface="Verdana" pitchFamily="34" charset="0"/>
              </a:rPr>
              <a:t>già</a:t>
            </a:r>
            <a:r>
              <a:rPr lang="en-US" dirty="0">
                <a:latin typeface="Verdana" pitchFamily="34" charset="0"/>
              </a:rPr>
              <a:t> </a:t>
            </a:r>
            <a:r>
              <a:rPr lang="en-US" dirty="0" err="1">
                <a:latin typeface="Verdana" pitchFamily="34" charset="0"/>
              </a:rPr>
              <a:t>pronti</a:t>
            </a:r>
            <a:r>
              <a:rPr lang="en-US" dirty="0">
                <a:latin typeface="Verdana" pitchFamily="34" charset="0"/>
              </a:rPr>
              <a:t> </a:t>
            </a:r>
            <a:r>
              <a:rPr lang="en-US" dirty="0" err="1">
                <a:latin typeface="Verdana" pitchFamily="34" charset="0"/>
              </a:rPr>
              <a:t>all’uso</a:t>
            </a:r>
            <a:r>
              <a:rPr lang="en-US" dirty="0">
                <a:latin typeface="Verdana" pitchFamily="34" charset="0"/>
              </a:rPr>
              <a:t> per la </a:t>
            </a:r>
            <a:r>
              <a:rPr lang="en-US" dirty="0" err="1">
                <a:latin typeface="Verdana" pitchFamily="34" charset="0"/>
              </a:rPr>
              <a:t>vendita</a:t>
            </a:r>
            <a:r>
              <a:rPr lang="en-US" dirty="0">
                <a:latin typeface="Verdana" pitchFamily="34" charset="0"/>
              </a:rPr>
              <a:t> </a:t>
            </a:r>
            <a:r>
              <a:rPr lang="en-US" dirty="0" err="1" smtClean="0">
                <a:latin typeface="Verdana" pitchFamily="34" charset="0"/>
              </a:rPr>
              <a:t>dei</a:t>
            </a:r>
            <a:r>
              <a:rPr lang="en-US" dirty="0" smtClean="0">
                <a:latin typeface="Verdana" pitchFamily="34" charset="0"/>
              </a:rPr>
              <a:t> </a:t>
            </a:r>
            <a:r>
              <a:rPr lang="en-US" dirty="0" err="1" smtClean="0">
                <a:latin typeface="Verdana" pitchFamily="34" charset="0"/>
              </a:rPr>
              <a:t>prodotti</a:t>
            </a:r>
            <a:r>
              <a:rPr lang="en-US" dirty="0">
                <a:latin typeface="Verdana" pitchFamily="34" charset="0"/>
              </a:rPr>
              <a:t> </a:t>
            </a:r>
            <a:r>
              <a:rPr lang="en-US" dirty="0" smtClean="0">
                <a:latin typeface="Verdana" pitchFamily="34" charset="0"/>
              </a:rPr>
              <a:t>e </a:t>
            </a:r>
            <a:r>
              <a:rPr lang="en-US" dirty="0" err="1" smtClean="0">
                <a:latin typeface="Verdana" pitchFamily="34" charset="0"/>
              </a:rPr>
              <a:t>ottimizzati</a:t>
            </a:r>
            <a:r>
              <a:rPr lang="en-US" dirty="0" smtClean="0">
                <a:latin typeface="Verdana" pitchFamily="34" charset="0"/>
              </a:rPr>
              <a:t> </a:t>
            </a:r>
            <a:r>
              <a:rPr lang="en-US" dirty="0" err="1" smtClean="0">
                <a:latin typeface="Verdana" pitchFamily="34" charset="0"/>
              </a:rPr>
              <a:t>anche</a:t>
            </a:r>
            <a:r>
              <a:rPr lang="en-US" dirty="0" smtClean="0">
                <a:latin typeface="Verdana" pitchFamily="34" charset="0"/>
              </a:rPr>
              <a:t> per </a:t>
            </a:r>
            <a:r>
              <a:rPr lang="it-IT" dirty="0">
                <a:latin typeface="Verdana" pitchFamily="34" charset="0"/>
              </a:rPr>
              <a:t>mettere in attività altre persone </a:t>
            </a:r>
            <a:r>
              <a:rPr lang="en-US" dirty="0">
                <a:latin typeface="Verdana" pitchFamily="34" charset="0"/>
              </a:rPr>
              <a:t>online.</a:t>
            </a:r>
          </a:p>
          <a:p>
            <a:pPr marL="342900" indent="-342900">
              <a:spcBef>
                <a:spcPts val="600"/>
              </a:spcBef>
              <a:spcAft>
                <a:spcPts val="600"/>
              </a:spcAft>
              <a:buClr>
                <a:srgbClr val="678034"/>
              </a:buClr>
              <a:buFont typeface="+mj-lt"/>
              <a:buAutoNum type="arabicParenR"/>
            </a:pPr>
            <a:r>
              <a:rPr lang="en-US" dirty="0" err="1">
                <a:latin typeface="Verdana" pitchFamily="34" charset="0"/>
              </a:rPr>
              <a:t>Consulenza</a:t>
            </a:r>
            <a:r>
              <a:rPr lang="en-US" dirty="0">
                <a:latin typeface="Verdana" pitchFamily="34" charset="0"/>
              </a:rPr>
              <a:t> </a:t>
            </a:r>
            <a:r>
              <a:rPr lang="en-US" dirty="0" err="1" smtClean="0">
                <a:latin typeface="Verdana" pitchFamily="34" charset="0"/>
              </a:rPr>
              <a:t>Personale</a:t>
            </a:r>
            <a:r>
              <a:rPr lang="en-US" dirty="0" smtClean="0">
                <a:latin typeface="Verdana" pitchFamily="34" charset="0"/>
              </a:rPr>
              <a:t> </a:t>
            </a:r>
            <a:r>
              <a:rPr lang="en-US" sz="1400" i="1" dirty="0" smtClean="0">
                <a:latin typeface="Verdana" pitchFamily="34" charset="0"/>
              </a:rPr>
              <a:t>(a </a:t>
            </a:r>
            <a:r>
              <a:rPr lang="en-US" sz="1400" i="1" dirty="0" err="1" smtClean="0">
                <a:latin typeface="Verdana" pitchFamily="34" charset="0"/>
              </a:rPr>
              <a:t>richiesta</a:t>
            </a:r>
            <a:r>
              <a:rPr lang="en-US" sz="1400" i="1" dirty="0" smtClean="0">
                <a:latin typeface="Verdana" pitchFamily="34" charset="0"/>
              </a:rPr>
              <a:t> </a:t>
            </a:r>
            <a:r>
              <a:rPr lang="en-US" sz="1400" i="1" dirty="0" err="1" smtClean="0">
                <a:latin typeface="Verdana" pitchFamily="34" charset="0"/>
              </a:rPr>
              <a:t>sono</a:t>
            </a:r>
            <a:r>
              <a:rPr lang="en-US" sz="1400" i="1" dirty="0" smtClean="0">
                <a:latin typeface="Verdana" pitchFamily="34" charset="0"/>
              </a:rPr>
              <a:t> </a:t>
            </a:r>
            <a:r>
              <a:rPr lang="en-US" sz="1400" i="1" dirty="0" err="1" smtClean="0">
                <a:latin typeface="Verdana" pitchFamily="34" charset="0"/>
              </a:rPr>
              <a:t>disponibili</a:t>
            </a:r>
            <a:r>
              <a:rPr lang="en-US" sz="1400" i="1" dirty="0" smtClean="0">
                <a:latin typeface="Verdana" pitchFamily="34" charset="0"/>
              </a:rPr>
              <a:t> </a:t>
            </a:r>
            <a:r>
              <a:rPr lang="en-US" sz="1400" i="1" dirty="0" err="1" smtClean="0">
                <a:latin typeface="Verdana" pitchFamily="34" charset="0"/>
              </a:rPr>
              <a:t>approfondimenti</a:t>
            </a:r>
            <a:r>
              <a:rPr lang="en-US" sz="1400" i="1" dirty="0" smtClean="0">
                <a:latin typeface="Verdana" pitchFamily="34" charset="0"/>
              </a:rPr>
              <a:t> </a:t>
            </a:r>
            <a:r>
              <a:rPr lang="en-US" sz="1400" i="1" dirty="0" err="1" smtClean="0">
                <a:latin typeface="Verdana" pitchFamily="34" charset="0"/>
              </a:rPr>
              <a:t>sugli</a:t>
            </a:r>
            <a:r>
              <a:rPr lang="en-US" sz="1400" i="1" dirty="0" smtClean="0">
                <a:latin typeface="Verdana" pitchFamily="34" charset="0"/>
              </a:rPr>
              <a:t> </a:t>
            </a:r>
            <a:r>
              <a:rPr lang="en-US" sz="1400" i="1" dirty="0" err="1" smtClean="0">
                <a:latin typeface="Verdana" pitchFamily="34" charset="0"/>
              </a:rPr>
              <a:t>strumenti</a:t>
            </a:r>
            <a:r>
              <a:rPr lang="en-US" sz="1400" i="1" dirty="0" smtClean="0">
                <a:latin typeface="Verdana" pitchFamily="34" charset="0"/>
              </a:rPr>
              <a:t>, fare </a:t>
            </a:r>
            <a:r>
              <a:rPr lang="en-US" sz="1400" i="1" dirty="0" err="1" smtClean="0">
                <a:latin typeface="Verdana" pitchFamily="34" charset="0"/>
              </a:rPr>
              <a:t>riferimento</a:t>
            </a:r>
            <a:r>
              <a:rPr lang="en-US" sz="1400" i="1" dirty="0" smtClean="0">
                <a:latin typeface="Verdana" pitchFamily="34" charset="0"/>
              </a:rPr>
              <a:t> al </a:t>
            </a:r>
            <a:r>
              <a:rPr lang="en-US" sz="1400" i="1" dirty="0" err="1" smtClean="0">
                <a:latin typeface="Verdana" pitchFamily="34" charset="0"/>
              </a:rPr>
              <a:t>gruppo</a:t>
            </a:r>
            <a:r>
              <a:rPr lang="en-US" sz="1400" i="1" dirty="0" smtClean="0">
                <a:latin typeface="Verdana" pitchFamily="34" charset="0"/>
              </a:rPr>
              <a:t> </a:t>
            </a:r>
            <a:r>
              <a:rPr lang="en-US" sz="1400" i="1" dirty="0" err="1" smtClean="0">
                <a:latin typeface="Verdana" pitchFamily="34" charset="0"/>
              </a:rPr>
              <a:t>che</a:t>
            </a:r>
            <a:r>
              <a:rPr lang="en-US" sz="1400" i="1" dirty="0" smtClean="0">
                <a:latin typeface="Verdana" pitchFamily="34" charset="0"/>
              </a:rPr>
              <a:t> vi </a:t>
            </a:r>
            <a:r>
              <a:rPr lang="en-US" sz="1400" i="1" dirty="0" err="1" smtClean="0">
                <a:latin typeface="Verdana" pitchFamily="34" charset="0"/>
              </a:rPr>
              <a:t>indicherà</a:t>
            </a:r>
            <a:r>
              <a:rPr lang="en-US" sz="1400" i="1" dirty="0" smtClean="0">
                <a:latin typeface="Verdana" pitchFamily="34" charset="0"/>
              </a:rPr>
              <a:t> </a:t>
            </a:r>
            <a:r>
              <a:rPr lang="en-US" sz="1400" i="1" dirty="0" err="1" smtClean="0">
                <a:latin typeface="Verdana" pitchFamily="34" charset="0"/>
              </a:rPr>
              <a:t>i</a:t>
            </a:r>
            <a:r>
              <a:rPr lang="en-US" sz="1400" i="1" dirty="0" smtClean="0">
                <a:latin typeface="Verdana" pitchFamily="34" charset="0"/>
              </a:rPr>
              <a:t> </a:t>
            </a:r>
            <a:r>
              <a:rPr lang="en-US" sz="1400" i="1" dirty="0" err="1" smtClean="0">
                <a:latin typeface="Verdana" pitchFamily="34" charset="0"/>
              </a:rPr>
              <a:t>sistemi</a:t>
            </a:r>
            <a:r>
              <a:rPr lang="en-US" sz="1400" i="1" dirty="0" smtClean="0">
                <a:latin typeface="Verdana" pitchFamily="34" charset="0"/>
              </a:rPr>
              <a:t> da </a:t>
            </a:r>
            <a:r>
              <a:rPr lang="en-US" sz="1400" i="1" dirty="0" err="1" smtClean="0">
                <a:latin typeface="Verdana" pitchFamily="34" charset="0"/>
              </a:rPr>
              <a:t>utilizzare</a:t>
            </a:r>
            <a:r>
              <a:rPr lang="en-US" sz="1400" i="1" dirty="0" smtClean="0">
                <a:latin typeface="Verdana" pitchFamily="34" charset="0"/>
              </a:rPr>
              <a:t>).</a:t>
            </a:r>
            <a:endParaRPr lang="en-US" sz="1400" i="1" dirty="0">
              <a:latin typeface="Verdana" pitchFamily="34" charset="0"/>
            </a:endParaRPr>
          </a:p>
          <a:p>
            <a:pPr marL="342900" indent="-342900">
              <a:spcBef>
                <a:spcPts val="600"/>
              </a:spcBef>
              <a:spcAft>
                <a:spcPts val="600"/>
              </a:spcAft>
              <a:buClr>
                <a:srgbClr val="678034"/>
              </a:buClr>
              <a:buFont typeface="+mj-lt"/>
              <a:buAutoNum type="arabicParenR"/>
            </a:pPr>
            <a:r>
              <a:rPr lang="en-US" dirty="0" err="1">
                <a:latin typeface="Verdana" pitchFamily="34" charset="0"/>
              </a:rPr>
              <a:t>Formazione</a:t>
            </a:r>
            <a:endParaRPr lang="en-US" dirty="0">
              <a:latin typeface="Verdana" pitchFamily="34" charset="0"/>
            </a:endParaRPr>
          </a:p>
          <a:p>
            <a:pPr marL="342900" indent="-342900">
              <a:spcBef>
                <a:spcPts val="600"/>
              </a:spcBef>
              <a:spcAft>
                <a:spcPts val="600"/>
              </a:spcAft>
              <a:buClr>
                <a:srgbClr val="678034"/>
              </a:buClr>
              <a:buFont typeface="+mj-lt"/>
              <a:buAutoNum type="arabicParenR"/>
            </a:pPr>
            <a:r>
              <a:rPr lang="en-US" dirty="0" err="1">
                <a:latin typeface="Verdana" pitchFamily="34" charset="0"/>
              </a:rPr>
              <a:t>Supporto</a:t>
            </a:r>
            <a:r>
              <a:rPr lang="en-US" dirty="0">
                <a:latin typeface="Verdana" pitchFamily="34" charset="0"/>
              </a:rPr>
              <a:t> </a:t>
            </a:r>
            <a:r>
              <a:rPr lang="en-US" dirty="0" err="1">
                <a:latin typeface="Verdana" pitchFamily="34" charset="0"/>
              </a:rPr>
              <a:t>Internazionale</a:t>
            </a:r>
            <a:r>
              <a:rPr lang="en-US" dirty="0">
                <a:latin typeface="Verdana" pitchFamily="34" charset="0"/>
              </a:rPr>
              <a:t>.</a:t>
            </a:r>
          </a:p>
        </p:txBody>
      </p:sp>
    </p:spTree>
    <p:extLst>
      <p:ext uri="{BB962C8B-B14F-4D97-AF65-F5344CB8AC3E}">
        <p14:creationId xmlns:p14="http://schemas.microsoft.com/office/powerpoint/2010/main" val="3138343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64720" y="1781993"/>
            <a:ext cx="3171896" cy="2942997"/>
          </a:xfrm>
          <a:prstGeom prst="rect">
            <a:avLst/>
          </a:prstGeom>
        </p:spPr>
      </p:pic>
      <p:sp>
        <p:nvSpPr>
          <p:cNvPr id="6" name="CasellaDiTesto 5"/>
          <p:cNvSpPr txBox="1"/>
          <p:nvPr/>
        </p:nvSpPr>
        <p:spPr>
          <a:xfrm>
            <a:off x="376752" y="548680"/>
            <a:ext cx="9256768" cy="677108"/>
          </a:xfrm>
          <a:prstGeom prst="rect">
            <a:avLst/>
          </a:prstGeom>
          <a:noFill/>
        </p:spPr>
        <p:txBody>
          <a:bodyPr wrap="square" rtlCol="0">
            <a:spAutoFit/>
          </a:bodyPr>
          <a:lstStyle/>
          <a:p>
            <a:pPr algn="ctr"/>
            <a:r>
              <a:rPr lang="it-IT" sz="2400" b="1" dirty="0" smtClean="0">
                <a:solidFill>
                  <a:srgbClr val="FF0000"/>
                </a:solidFill>
                <a:latin typeface="Verdana" pitchFamily="34" charset="0"/>
                <a:ea typeface="Verdana" pitchFamily="34" charset="0"/>
                <a:cs typeface="Verdana" pitchFamily="34" charset="0"/>
              </a:rPr>
              <a:t>Cos’è il Network Marketing?</a:t>
            </a:r>
            <a:endParaRPr lang="it-IT" dirty="0" smtClean="0">
              <a:latin typeface="Verdana" pitchFamily="34" charset="0"/>
            </a:endParaRPr>
          </a:p>
          <a:p>
            <a:pPr algn="ctr"/>
            <a:r>
              <a:rPr lang="it-IT" sz="1400" i="1" dirty="0" smtClean="0">
                <a:latin typeface="Verdana" pitchFamily="34" charset="0"/>
              </a:rPr>
              <a:t>(E’ sistema di distribuzione su rete commerciale </a:t>
            </a:r>
            <a:r>
              <a:rPr lang="it-IT" sz="1400" b="1" i="1" dirty="0" smtClean="0">
                <a:latin typeface="Verdana" pitchFamily="34" charset="0"/>
              </a:rPr>
              <a:t>senza intermediari</a:t>
            </a:r>
            <a:r>
              <a:rPr lang="it-IT" sz="1400" i="1" dirty="0" smtClean="0">
                <a:latin typeface="Verdana" pitchFamily="34" charset="0"/>
              </a:rPr>
              <a:t>).</a:t>
            </a:r>
          </a:p>
        </p:txBody>
      </p:sp>
      <p:sp>
        <p:nvSpPr>
          <p:cNvPr id="17" name="CasellaDiTesto 16"/>
          <p:cNvSpPr txBox="1"/>
          <p:nvPr/>
        </p:nvSpPr>
        <p:spPr>
          <a:xfrm>
            <a:off x="236828" y="2478221"/>
            <a:ext cx="7413840" cy="2246769"/>
          </a:xfrm>
          <a:prstGeom prst="rect">
            <a:avLst/>
          </a:prstGeom>
          <a:noFill/>
        </p:spPr>
        <p:txBody>
          <a:bodyPr wrap="square" rtlCol="0">
            <a:spAutoFit/>
          </a:bodyPr>
          <a:lstStyle/>
          <a:p>
            <a:pPr marL="457200" indent="-457200">
              <a:buFont typeface="+mj-lt"/>
              <a:buAutoNum type="arabicPeriod"/>
            </a:pPr>
            <a:r>
              <a:rPr lang="it-IT" sz="2000" dirty="0" smtClean="0">
                <a:latin typeface="Verdana" pitchFamily="34" charset="0"/>
              </a:rPr>
              <a:t>Prodotti di qualità;</a:t>
            </a:r>
          </a:p>
          <a:p>
            <a:pPr marL="457200" indent="-457200">
              <a:buFont typeface="+mj-lt"/>
              <a:buAutoNum type="arabicPeriod"/>
            </a:pPr>
            <a:r>
              <a:rPr lang="it-IT" sz="2000" dirty="0" smtClean="0">
                <a:latin typeface="Verdana" pitchFamily="34" charset="0"/>
              </a:rPr>
              <a:t>Guadagni importanti;</a:t>
            </a:r>
          </a:p>
          <a:p>
            <a:pPr marL="457200" indent="-457200">
              <a:buFont typeface="+mj-lt"/>
              <a:buAutoNum type="arabicPeriod"/>
            </a:pPr>
            <a:r>
              <a:rPr lang="it-IT" sz="2000" dirty="0" smtClean="0">
                <a:latin typeface="Verdana" pitchFamily="34" charset="0"/>
              </a:rPr>
              <a:t>Sistema di promozione del marchio;</a:t>
            </a:r>
          </a:p>
          <a:p>
            <a:pPr marL="457200" indent="-457200">
              <a:buFont typeface="+mj-lt"/>
              <a:buAutoNum type="arabicPeriod"/>
            </a:pPr>
            <a:r>
              <a:rPr lang="it-IT" sz="2000" dirty="0" smtClean="0">
                <a:latin typeface="Verdana" pitchFamily="34" charset="0"/>
              </a:rPr>
              <a:t>Esperienza almeno decennale;</a:t>
            </a:r>
          </a:p>
          <a:p>
            <a:pPr marL="457200" indent="-457200">
              <a:buFont typeface="+mj-lt"/>
              <a:buAutoNum type="arabicPeriod"/>
            </a:pPr>
            <a:r>
              <a:rPr lang="it-IT" sz="2000" dirty="0" smtClean="0">
                <a:latin typeface="Verdana" pitchFamily="34" charset="0"/>
              </a:rPr>
              <a:t>Piano di sviluppo senza limiti territoriali;</a:t>
            </a:r>
          </a:p>
          <a:p>
            <a:pPr marL="457200" indent="-457200">
              <a:buFont typeface="+mj-lt"/>
              <a:buAutoNum type="arabicPeriod"/>
            </a:pPr>
            <a:r>
              <a:rPr lang="it-IT" sz="2000" dirty="0" smtClean="0">
                <a:latin typeface="Verdana" pitchFamily="34" charset="0"/>
              </a:rPr>
              <a:t>Supporto programmi di beneficenza;</a:t>
            </a:r>
          </a:p>
          <a:p>
            <a:pPr marL="457200" indent="-457200">
              <a:buFont typeface="+mj-lt"/>
              <a:buAutoNum type="arabicPeriod"/>
            </a:pPr>
            <a:r>
              <a:rPr lang="it-IT" sz="2000" dirty="0" smtClean="0">
                <a:latin typeface="Verdana" pitchFamily="34" charset="0"/>
              </a:rPr>
              <a:t>Supporto e formazione costanti</a:t>
            </a:r>
          </a:p>
        </p:txBody>
      </p:sp>
      <p:sp>
        <p:nvSpPr>
          <p:cNvPr id="2" name="CasellaDiTesto 1"/>
          <p:cNvSpPr txBox="1"/>
          <p:nvPr/>
        </p:nvSpPr>
        <p:spPr>
          <a:xfrm>
            <a:off x="0" y="5333146"/>
            <a:ext cx="9906000" cy="400110"/>
          </a:xfrm>
          <a:prstGeom prst="rect">
            <a:avLst/>
          </a:prstGeom>
          <a:noFill/>
        </p:spPr>
        <p:txBody>
          <a:bodyPr wrap="square" rtlCol="0">
            <a:spAutoFit/>
          </a:bodyPr>
          <a:lstStyle/>
          <a:p>
            <a:pPr algn="ctr"/>
            <a:r>
              <a:rPr lang="it-IT" sz="2000" b="1" dirty="0" smtClean="0"/>
              <a:t>Prendiamo ora in considerazione un importante studio attuale </a:t>
            </a:r>
            <a:endParaRPr lang="it-IT" sz="2000" b="1" dirty="0"/>
          </a:p>
        </p:txBody>
      </p:sp>
      <p:sp>
        <p:nvSpPr>
          <p:cNvPr id="4" name="CasellaDiTesto 3"/>
          <p:cNvSpPr txBox="1"/>
          <p:nvPr/>
        </p:nvSpPr>
        <p:spPr>
          <a:xfrm>
            <a:off x="376752" y="1340768"/>
            <a:ext cx="9256768" cy="646331"/>
          </a:xfrm>
          <a:prstGeom prst="rect">
            <a:avLst/>
          </a:prstGeom>
          <a:noFill/>
        </p:spPr>
        <p:txBody>
          <a:bodyPr wrap="square" rtlCol="0">
            <a:spAutoFit/>
          </a:bodyPr>
          <a:lstStyle/>
          <a:p>
            <a:r>
              <a:rPr lang="it-IT" dirty="0" smtClean="0">
                <a:latin typeface="Verdana" pitchFamily="34" charset="0"/>
              </a:rPr>
              <a:t>I </a:t>
            </a:r>
            <a:r>
              <a:rPr lang="it-IT" b="1" dirty="0">
                <a:solidFill>
                  <a:srgbClr val="FF0000"/>
                </a:solidFill>
                <a:latin typeface="Verdana" pitchFamily="34" charset="0"/>
              </a:rPr>
              <a:t>7</a:t>
            </a:r>
            <a:r>
              <a:rPr lang="it-IT" dirty="0">
                <a:latin typeface="Verdana" pitchFamily="34" charset="0"/>
              </a:rPr>
              <a:t> requisiti </a:t>
            </a:r>
            <a:r>
              <a:rPr lang="it-IT" dirty="0" smtClean="0">
                <a:latin typeface="Verdana" pitchFamily="34" charset="0"/>
              </a:rPr>
              <a:t>essenziali che un’azienda deve avere per avere successo col </a:t>
            </a:r>
          </a:p>
          <a:p>
            <a:r>
              <a:rPr lang="it-IT" i="1" dirty="0" smtClean="0">
                <a:latin typeface="Verdana" pitchFamily="34" charset="0"/>
              </a:rPr>
              <a:t>N</a:t>
            </a:r>
            <a:r>
              <a:rPr lang="it-IT" sz="1400" i="1" dirty="0" smtClean="0">
                <a:latin typeface="Verdana" pitchFamily="34" charset="0"/>
              </a:rPr>
              <a:t>etwork</a:t>
            </a:r>
            <a:r>
              <a:rPr lang="it-IT" i="1" dirty="0" smtClean="0">
                <a:latin typeface="Verdana" pitchFamily="34" charset="0"/>
              </a:rPr>
              <a:t> </a:t>
            </a:r>
            <a:r>
              <a:rPr lang="it-IT" i="1" dirty="0">
                <a:latin typeface="Verdana" pitchFamily="34" charset="0"/>
              </a:rPr>
              <a:t>M</a:t>
            </a:r>
            <a:r>
              <a:rPr lang="it-IT" sz="1400" i="1" dirty="0">
                <a:latin typeface="Verdana" pitchFamily="34" charset="0"/>
              </a:rPr>
              <a:t>arketing</a:t>
            </a:r>
            <a:r>
              <a:rPr lang="it-IT" i="1" dirty="0">
                <a:latin typeface="Verdana" pitchFamily="34" charset="0"/>
              </a:rPr>
              <a:t> </a:t>
            </a:r>
            <a:r>
              <a:rPr lang="it-IT" dirty="0">
                <a:latin typeface="Verdana" pitchFamily="34" charset="0"/>
              </a:rPr>
              <a:t>internazionale, </a:t>
            </a:r>
            <a:r>
              <a:rPr lang="it-IT" dirty="0" smtClean="0">
                <a:latin typeface="Verdana" pitchFamily="34" charset="0"/>
              </a:rPr>
              <a:t>sono:</a:t>
            </a:r>
            <a:endParaRPr lang="it-IT" dirty="0"/>
          </a:p>
        </p:txBody>
      </p:sp>
    </p:spTree>
    <p:extLst>
      <p:ext uri="{BB962C8B-B14F-4D97-AF65-F5344CB8AC3E}">
        <p14:creationId xmlns:p14="http://schemas.microsoft.com/office/powerpoint/2010/main" val="3212130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bwMode="auto">
          <a:xfrm>
            <a:off x="0" y="349590"/>
            <a:ext cx="9906000" cy="84772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it-IT" sz="3200" dirty="0" smtClean="0">
                <a:solidFill>
                  <a:schemeClr val="bg1"/>
                </a:solidFill>
              </a:rPr>
              <a:t>Dati </a:t>
            </a:r>
            <a:r>
              <a:rPr lang="it-IT" sz="3200" dirty="0">
                <a:solidFill>
                  <a:schemeClr val="bg1"/>
                </a:solidFill>
              </a:rPr>
              <a:t>statistici </a:t>
            </a:r>
            <a:r>
              <a:rPr lang="it-IT" sz="3200" dirty="0" smtClean="0">
                <a:solidFill>
                  <a:schemeClr val="bg1"/>
                </a:solidFill>
              </a:rPr>
              <a:t>rapporto </a:t>
            </a:r>
            <a:r>
              <a:rPr lang="it-IT" sz="3200" b="1" dirty="0" smtClean="0">
                <a:solidFill>
                  <a:schemeClr val="bg1"/>
                </a:solidFill>
              </a:rPr>
              <a:t>lavoratore/retribuzione</a:t>
            </a:r>
            <a:endParaRPr lang="it-IT" sz="3200" b="1" dirty="0">
              <a:solidFill>
                <a:schemeClr val="bg1"/>
              </a:solidFill>
            </a:endParaRPr>
          </a:p>
        </p:txBody>
      </p:sp>
      <p:sp>
        <p:nvSpPr>
          <p:cNvPr id="4" name="CasellaDiTesto 3"/>
          <p:cNvSpPr txBox="1"/>
          <p:nvPr/>
        </p:nvSpPr>
        <p:spPr>
          <a:xfrm>
            <a:off x="2516825" y="1295260"/>
            <a:ext cx="2448271" cy="3293209"/>
          </a:xfrm>
          <a:prstGeom prst="rect">
            <a:avLst/>
          </a:prstGeom>
          <a:noFill/>
        </p:spPr>
        <p:txBody>
          <a:bodyPr wrap="square" rtlCol="0">
            <a:spAutoFit/>
          </a:bodyPr>
          <a:lstStyle/>
          <a:p>
            <a:r>
              <a:rPr lang="it-IT" sz="2800" b="1" dirty="0" smtClean="0">
                <a:solidFill>
                  <a:srgbClr val="81A042"/>
                </a:solidFill>
                <a:latin typeface="Verdana" pitchFamily="34" charset="0"/>
              </a:rPr>
              <a:t>Il 5% </a:t>
            </a:r>
            <a:r>
              <a:rPr lang="it-IT" dirty="0" smtClean="0">
                <a:latin typeface="Verdana" pitchFamily="34" charset="0"/>
              </a:rPr>
              <a:t>della popolazione (ex imprenditori e professionisti) quando va in pensione riesce a mantenere lo stesso tenore di vita che aveva durante il periodo lavorativo.</a:t>
            </a:r>
            <a:endParaRPr lang="it-IT" sz="1600" dirty="0" smtClean="0">
              <a:latin typeface="Verdana" pitchFamily="34" charset="0"/>
            </a:endParaRPr>
          </a:p>
        </p:txBody>
      </p:sp>
      <p:sp>
        <p:nvSpPr>
          <p:cNvPr id="5" name="CasellaDiTesto 4"/>
          <p:cNvSpPr txBox="1"/>
          <p:nvPr/>
        </p:nvSpPr>
        <p:spPr>
          <a:xfrm>
            <a:off x="344488" y="5301208"/>
            <a:ext cx="9349547" cy="646331"/>
          </a:xfrm>
          <a:prstGeom prst="rect">
            <a:avLst/>
          </a:prstGeom>
          <a:noFill/>
        </p:spPr>
        <p:txBody>
          <a:bodyPr wrap="square" rtlCol="0">
            <a:spAutoFit/>
          </a:bodyPr>
          <a:lstStyle/>
          <a:p>
            <a:pPr algn="ctr"/>
            <a:r>
              <a:rPr lang="it-IT" b="1" i="1" dirty="0">
                <a:solidFill>
                  <a:schemeClr val="accent5"/>
                </a:solidFill>
                <a:latin typeface="Bell MT" pitchFamily="18" charset="0"/>
              </a:rPr>
              <a:t>Pertanto </a:t>
            </a:r>
            <a:r>
              <a:rPr lang="it-IT" b="1" i="1" dirty="0" smtClean="0">
                <a:solidFill>
                  <a:schemeClr val="accent5"/>
                </a:solidFill>
                <a:latin typeface="Bell MT" pitchFamily="18" charset="0"/>
              </a:rPr>
              <a:t>chiediamoci… </a:t>
            </a:r>
          </a:p>
          <a:p>
            <a:r>
              <a:rPr lang="it-IT" b="1" i="1" dirty="0">
                <a:solidFill>
                  <a:schemeClr val="accent5"/>
                </a:solidFill>
                <a:latin typeface="Bell MT" pitchFamily="18" charset="0"/>
              </a:rPr>
              <a:t> </a:t>
            </a:r>
            <a:r>
              <a:rPr lang="it-IT" b="1" i="1" dirty="0" smtClean="0">
                <a:solidFill>
                  <a:schemeClr val="accent5"/>
                </a:solidFill>
                <a:latin typeface="Bell MT" pitchFamily="18" charset="0"/>
              </a:rPr>
              <a:t>         … qual </a:t>
            </a:r>
            <a:r>
              <a:rPr lang="it-IT" b="1" i="1" dirty="0">
                <a:solidFill>
                  <a:schemeClr val="accent5"/>
                </a:solidFill>
                <a:latin typeface="Bell MT" pitchFamily="18" charset="0"/>
              </a:rPr>
              <a:t>è il settore che attualmente </a:t>
            </a:r>
            <a:r>
              <a:rPr lang="it-IT" b="1" i="1" dirty="0" smtClean="0">
                <a:solidFill>
                  <a:schemeClr val="accent5"/>
                </a:solidFill>
                <a:latin typeface="Bell MT" pitchFamily="18" charset="0"/>
              </a:rPr>
              <a:t>presenta il </a:t>
            </a:r>
            <a:r>
              <a:rPr lang="it-IT" b="1" i="1" dirty="0">
                <a:solidFill>
                  <a:schemeClr val="accent5"/>
                </a:solidFill>
                <a:latin typeface="Bell MT" pitchFamily="18" charset="0"/>
              </a:rPr>
              <a:t>più </a:t>
            </a:r>
            <a:r>
              <a:rPr lang="it-IT" b="1" i="1" dirty="0" smtClean="0">
                <a:solidFill>
                  <a:schemeClr val="accent5"/>
                </a:solidFill>
                <a:latin typeface="Bell MT" pitchFamily="18" charset="0"/>
              </a:rPr>
              <a:t>alto potenziale </a:t>
            </a:r>
            <a:r>
              <a:rPr lang="it-IT" b="1" i="1" dirty="0">
                <a:solidFill>
                  <a:schemeClr val="accent5"/>
                </a:solidFill>
                <a:latin typeface="Bell MT" pitchFamily="18" charset="0"/>
              </a:rPr>
              <a:t>di guadagno</a:t>
            </a:r>
            <a:r>
              <a:rPr lang="it-IT" b="1" i="1" dirty="0" smtClean="0">
                <a:solidFill>
                  <a:schemeClr val="accent5"/>
                </a:solidFill>
                <a:latin typeface="Bell MT" pitchFamily="18" charset="0"/>
              </a:rPr>
              <a:t>?</a:t>
            </a:r>
            <a:endParaRPr lang="it-IT" dirty="0">
              <a:solidFill>
                <a:schemeClr val="accent5"/>
              </a:solidFill>
            </a:endParaRPr>
          </a:p>
        </p:txBody>
      </p:sp>
      <p:sp>
        <p:nvSpPr>
          <p:cNvPr id="6" name="CasellaDiTesto 5"/>
          <p:cNvSpPr txBox="1"/>
          <p:nvPr/>
        </p:nvSpPr>
        <p:spPr>
          <a:xfrm>
            <a:off x="236157" y="4581128"/>
            <a:ext cx="9457878" cy="923330"/>
          </a:xfrm>
          <a:prstGeom prst="rect">
            <a:avLst/>
          </a:prstGeom>
          <a:noFill/>
        </p:spPr>
        <p:txBody>
          <a:bodyPr wrap="square" rtlCol="0">
            <a:spAutoFit/>
          </a:bodyPr>
          <a:lstStyle/>
          <a:p>
            <a:r>
              <a:rPr lang="it-IT" dirty="0">
                <a:latin typeface="Verdana" pitchFamily="34" charset="0"/>
                <a:ea typeface="ＭＳ Ｐゴシック" charset="0"/>
                <a:cs typeface="ＭＳ Ｐゴシック" charset="0"/>
              </a:rPr>
              <a:t>Se a questo punto ci sentiamo ancora più motivati per un guadagno reale, cerchiamo di individuare il settore dove verranno investiti i capitali di oggi e negli anni a venire</a:t>
            </a:r>
            <a:r>
              <a:rPr lang="it-IT" dirty="0" smtClean="0">
                <a:latin typeface="Verdana" pitchFamily="34" charset="0"/>
                <a:ea typeface="ＭＳ Ｐゴシック" charset="0"/>
                <a:cs typeface="ＭＳ Ｐゴシック" charset="0"/>
              </a:rPr>
              <a:t>.</a:t>
            </a:r>
            <a:endParaRPr lang="it-IT" sz="1600" dirty="0"/>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648" y="1412776"/>
            <a:ext cx="2168071" cy="2959669"/>
          </a:xfrm>
          <a:prstGeom prst="rect">
            <a:avLst/>
          </a:prstGeom>
          <a:ln>
            <a:noFill/>
          </a:ln>
          <a:effectLst>
            <a:outerShdw blurRad="292100" dist="139700" dir="2700000" algn="tl" rotWithShape="0">
              <a:srgbClr val="333333">
                <a:alpha val="65000"/>
              </a:srgbClr>
            </a:outerShdw>
          </a:effectLst>
        </p:spPr>
      </p:pic>
      <p:sp>
        <p:nvSpPr>
          <p:cNvPr id="8" name="CasellaDiTesto 7"/>
          <p:cNvSpPr txBox="1"/>
          <p:nvPr/>
        </p:nvSpPr>
        <p:spPr>
          <a:xfrm>
            <a:off x="5372872" y="1363045"/>
            <a:ext cx="2100408" cy="2677656"/>
          </a:xfrm>
          <a:prstGeom prst="rect">
            <a:avLst/>
          </a:prstGeom>
          <a:noFill/>
        </p:spPr>
        <p:txBody>
          <a:bodyPr wrap="square" rtlCol="0">
            <a:spAutoFit/>
          </a:bodyPr>
          <a:lstStyle/>
          <a:p>
            <a:r>
              <a:rPr lang="it-IT" sz="2400" b="1" dirty="0">
                <a:solidFill>
                  <a:srgbClr val="FF0000"/>
                </a:solidFill>
                <a:latin typeface="Verdana" pitchFamily="34" charset="0"/>
              </a:rPr>
              <a:t>Il 95% </a:t>
            </a:r>
            <a:r>
              <a:rPr lang="it-IT" dirty="0">
                <a:latin typeface="Verdana" pitchFamily="34" charset="0"/>
              </a:rPr>
              <a:t>della popolazione (ex-impiegati, precari, ecc.) quando va in pensione ha difficoltà ad arrivare a fine mese</a:t>
            </a:r>
            <a:r>
              <a:rPr lang="it-IT" dirty="0" smtClean="0">
                <a:latin typeface="Verdana" pitchFamily="34" charset="0"/>
              </a:rPr>
              <a:t>.</a:t>
            </a:r>
            <a:endParaRPr lang="it-IT" sz="1600" dirty="0"/>
          </a:p>
        </p:txBody>
      </p:sp>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3280" y="1412775"/>
            <a:ext cx="2095819" cy="29596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31195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Personalizzato 2">
      <a:dk1>
        <a:sysClr val="windowText" lastClr="000000"/>
      </a:dk1>
      <a:lt1>
        <a:srgbClr val="000000"/>
      </a:lt1>
      <a:dk2>
        <a:srgbClr val="4062E3"/>
      </a:dk2>
      <a:lt2>
        <a:srgbClr val="C7E4F8"/>
      </a:lt2>
      <a:accent1>
        <a:srgbClr val="79498D"/>
      </a:accent1>
      <a:accent2>
        <a:srgbClr val="AE236A"/>
      </a:accent2>
      <a:accent3>
        <a:srgbClr val="F88941"/>
      </a:accent3>
      <a:accent4>
        <a:srgbClr val="DEC441"/>
      </a:accent4>
      <a:accent5>
        <a:srgbClr val="9FA500"/>
      </a:accent5>
      <a:accent6>
        <a:srgbClr val="707070"/>
      </a:accent6>
      <a:hlink>
        <a:srgbClr val="0000E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14079</TotalTime>
  <Words>5936</Words>
  <Application>Microsoft Office PowerPoint</Application>
  <PresentationFormat>A4 (21x29,7 cm)</PresentationFormat>
  <Paragraphs>578</Paragraphs>
  <Slides>48</Slides>
  <Notes>45</Notes>
  <HiddenSlides>0</HiddenSlides>
  <MMClips>0</MMClips>
  <ScaleCrop>false</ScaleCrop>
  <HeadingPairs>
    <vt:vector size="4" baseType="variant">
      <vt:variant>
        <vt:lpstr>Tema</vt:lpstr>
      </vt:variant>
      <vt:variant>
        <vt:i4>1</vt:i4>
      </vt:variant>
      <vt:variant>
        <vt:lpstr>Titoli diapositive</vt:lpstr>
      </vt:variant>
      <vt:variant>
        <vt:i4>48</vt:i4>
      </vt:variant>
    </vt:vector>
  </HeadingPairs>
  <TitlesOfParts>
    <vt:vector size="49" baseType="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Sponsorizzazioni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Utente</cp:lastModifiedBy>
  <cp:revision>1153</cp:revision>
  <cp:lastPrinted>2013-09-24T16:16:48Z</cp:lastPrinted>
  <dcterms:created xsi:type="dcterms:W3CDTF">2013-06-19T16:32:21Z</dcterms:created>
  <dcterms:modified xsi:type="dcterms:W3CDTF">2013-11-19T17:11:04Z</dcterms:modified>
</cp:coreProperties>
</file>